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64" r:id="rId5"/>
    <p:sldId id="261" r:id="rId6"/>
    <p:sldId id="372" r:id="rId7"/>
    <p:sldId id="307" r:id="rId8"/>
    <p:sldId id="371" r:id="rId9"/>
    <p:sldId id="335" r:id="rId10"/>
    <p:sldId id="343" r:id="rId11"/>
    <p:sldId id="310" r:id="rId12"/>
    <p:sldId id="356" r:id="rId13"/>
    <p:sldId id="350" r:id="rId14"/>
    <p:sldId id="349" r:id="rId15"/>
    <p:sldId id="318" r:id="rId16"/>
    <p:sldId id="358" r:id="rId17"/>
    <p:sldId id="375" r:id="rId18"/>
    <p:sldId id="377" r:id="rId19"/>
    <p:sldId id="378" r:id="rId20"/>
    <p:sldId id="382" r:id="rId21"/>
    <p:sldId id="384" r:id="rId22"/>
    <p:sldId id="387" r:id="rId23"/>
    <p:sldId id="392" r:id="rId24"/>
    <p:sldId id="393" r:id="rId25"/>
    <p:sldId id="395" r:id="rId26"/>
    <p:sldId id="389" r:id="rId27"/>
    <p:sldId id="397" r:id="rId28"/>
    <p:sldId id="342" r:id="rId29"/>
  </p:sldIdLst>
  <p:sldSz cx="12192000" cy="6858000"/>
  <p:notesSz cx="9925050" cy="67929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40825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1900" y="0"/>
            <a:ext cx="4300855" cy="340825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5B8CB283-11F3-4CEA-8878-8C1E9AC08680}" type="datetimeFigureOut">
              <a:rPr lang="pt-BR" smtClean="0"/>
              <a:t>10/09/2024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6452089"/>
            <a:ext cx="4300855" cy="340824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1900" y="6452089"/>
            <a:ext cx="4300855" cy="340824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D3AED193-CD8E-45F4-9B1C-E428546E0E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1911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5B39-2E6B-4D76-9548-AAC55079B5B6}" type="datetimeFigureOut">
              <a:rPr lang="pt-BR" smtClean="0"/>
              <a:t>10/09/2024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7454-BBA5-4B4B-BB4E-F31C843ED3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810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5B39-2E6B-4D76-9548-AAC55079B5B6}" type="datetimeFigureOut">
              <a:rPr lang="pt-BR" smtClean="0"/>
              <a:t>10/09/2024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7454-BBA5-4B4B-BB4E-F31C843ED3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664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5B39-2E6B-4D76-9548-AAC55079B5B6}" type="datetimeFigureOut">
              <a:rPr lang="pt-BR" smtClean="0"/>
              <a:t>10/09/2024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7454-BBA5-4B4B-BB4E-F31C843ED3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375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5B39-2E6B-4D76-9548-AAC55079B5B6}" type="datetimeFigureOut">
              <a:rPr lang="pt-BR" smtClean="0"/>
              <a:t>10/09/2024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7454-BBA5-4B4B-BB4E-F31C843ED3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311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5B39-2E6B-4D76-9548-AAC55079B5B6}" type="datetimeFigureOut">
              <a:rPr lang="pt-BR" smtClean="0"/>
              <a:t>10/09/2024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7454-BBA5-4B4B-BB4E-F31C843ED3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937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5B39-2E6B-4D76-9548-AAC55079B5B6}" type="datetimeFigureOut">
              <a:rPr lang="pt-BR" smtClean="0"/>
              <a:t>10/09/2024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7454-BBA5-4B4B-BB4E-F31C843ED3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635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5B39-2E6B-4D76-9548-AAC55079B5B6}" type="datetimeFigureOut">
              <a:rPr lang="pt-BR" smtClean="0"/>
              <a:t>10/09/2024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7454-BBA5-4B4B-BB4E-F31C843ED3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34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5B39-2E6B-4D76-9548-AAC55079B5B6}" type="datetimeFigureOut">
              <a:rPr lang="pt-BR" smtClean="0"/>
              <a:t>10/09/2024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7454-BBA5-4B4B-BB4E-F31C843ED3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012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5B39-2E6B-4D76-9548-AAC55079B5B6}" type="datetimeFigureOut">
              <a:rPr lang="pt-BR" smtClean="0"/>
              <a:t>10/09/2024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7454-BBA5-4B4B-BB4E-F31C843ED3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197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5B39-2E6B-4D76-9548-AAC55079B5B6}" type="datetimeFigureOut">
              <a:rPr lang="pt-BR" smtClean="0"/>
              <a:t>10/09/2024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7454-BBA5-4B4B-BB4E-F31C843ED3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644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5B39-2E6B-4D76-9548-AAC55079B5B6}" type="datetimeFigureOut">
              <a:rPr lang="pt-BR" smtClean="0"/>
              <a:t>10/09/2024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7454-BBA5-4B4B-BB4E-F31C843ED3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741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15B39-2E6B-4D76-9548-AAC55079B5B6}" type="datetimeFigureOut">
              <a:rPr lang="pt-BR" smtClean="0"/>
              <a:t>10/09/2024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7454-BBA5-4B4B-BB4E-F31C843ED3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457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7" y="463601"/>
            <a:ext cx="1584157" cy="190367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0126" y="463601"/>
            <a:ext cx="9144000" cy="1653436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ESTADO DE SANTA CATARINA</a:t>
            </a:r>
            <a:br>
              <a:rPr lang="pt-BR" sz="4000" b="1" dirty="0" smtClean="0"/>
            </a:br>
            <a:r>
              <a:rPr lang="pt-BR" sz="4000" b="1" dirty="0" smtClean="0"/>
              <a:t>MUNICÍPIO DE RIO DAS ANTAS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6537" y="2730864"/>
            <a:ext cx="10668000" cy="3485572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AUDIÊNCIA PÚBLICA</a:t>
            </a:r>
          </a:p>
          <a:p>
            <a:endParaRPr lang="pt-BR" sz="4000" b="1" dirty="0" smtClean="0"/>
          </a:p>
          <a:p>
            <a:r>
              <a:rPr lang="pt-BR" sz="4300" b="1" dirty="0" smtClean="0">
                <a:solidFill>
                  <a:schemeClr val="accent6">
                    <a:lumMod val="75000"/>
                  </a:schemeClr>
                </a:solidFill>
              </a:rPr>
              <a:t>LDO </a:t>
            </a:r>
            <a:r>
              <a:rPr lang="pt-BR" sz="4300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LEI </a:t>
            </a: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DE DIRETRIZES 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ORÇAMENTÁRIAS 2025</a:t>
            </a:r>
            <a:endParaRPr lang="pt-BR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LOA - LEI ORÇAMENTÁRIA ANUAL 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 2025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522060"/>
            <a:ext cx="9553184" cy="683241"/>
          </a:xfrm>
        </p:spPr>
        <p:txBody>
          <a:bodyPr>
            <a:normAutofit fontScale="25000" lnSpcReduction="20000"/>
          </a:bodyPr>
          <a:lstStyle/>
          <a:p>
            <a:endParaRPr lang="pt-BR" sz="2800" u="sng" dirty="0" smtClean="0"/>
          </a:p>
          <a:p>
            <a:pPr>
              <a:lnSpc>
                <a:spcPct val="110000"/>
              </a:lnSpc>
            </a:pPr>
            <a:r>
              <a:rPr lang="pt-BR" sz="8800" b="1" u="sng" dirty="0" err="1" smtClean="0"/>
              <a:t>Art</a:t>
            </a:r>
            <a:r>
              <a:rPr lang="pt-BR" sz="8800" b="1" u="sng" dirty="0" smtClean="0"/>
              <a:t> 4º </a:t>
            </a:r>
            <a:r>
              <a:rPr lang="pt-BR" sz="8800" b="1" u="sng" dirty="0" smtClean="0"/>
              <a:t>Lei </a:t>
            </a:r>
            <a:r>
              <a:rPr lang="pt-BR" sz="8800" b="1" u="sng" dirty="0" smtClean="0"/>
              <a:t>101  cita que a LDO atenderá as condições </a:t>
            </a:r>
            <a:r>
              <a:rPr lang="pt-BR" sz="8800" b="1" u="sng" dirty="0"/>
              <a:t>e exigências para transferências de </a:t>
            </a:r>
            <a:r>
              <a:rPr lang="pt-BR" sz="8800" b="1" u="sng" dirty="0" smtClean="0"/>
              <a:t>recursos.</a:t>
            </a:r>
            <a:endParaRPr lang="pt-BR" sz="4000" b="1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46" y="2463271"/>
            <a:ext cx="8957678" cy="43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264091"/>
            <a:ext cx="9553184" cy="5593909"/>
          </a:xfrm>
        </p:spPr>
        <p:txBody>
          <a:bodyPr>
            <a:normAutofit/>
          </a:bodyPr>
          <a:lstStyle/>
          <a:p>
            <a:endParaRPr lang="pt-BR" sz="2800" u="sng" dirty="0" smtClean="0"/>
          </a:p>
          <a:p>
            <a:r>
              <a:rPr lang="pt-BR" sz="2800" u="sng" dirty="0" smtClean="0"/>
              <a:t>PODER LEGISLATIVO</a:t>
            </a:r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		Repasse mensais de R$  </a:t>
            </a:r>
            <a:r>
              <a:rPr lang="pt-BR" sz="3200" dirty="0" smtClean="0"/>
              <a:t>181.000,00</a:t>
            </a:r>
            <a:endParaRPr lang="pt-BR" sz="3200" dirty="0" smtClean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83028"/>
              </p:ext>
            </p:extLst>
          </p:nvPr>
        </p:nvGraphicFramePr>
        <p:xfrm>
          <a:off x="2793998" y="2704011"/>
          <a:ext cx="6728824" cy="100130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64412"/>
                <a:gridCol w="3364412"/>
              </a:tblGrid>
              <a:tr h="48314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R$</a:t>
                      </a:r>
                      <a:endParaRPr lang="pt-BR" dirty="0"/>
                    </a:p>
                  </a:txBody>
                  <a:tcPr/>
                </a:tc>
              </a:tr>
              <a:tr h="48314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Duodécimo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2.172.000,00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885" y="5145236"/>
            <a:ext cx="5635931" cy="14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05" y="2191732"/>
            <a:ext cx="2784789" cy="24930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264091"/>
            <a:ext cx="9553184" cy="5593909"/>
          </a:xfrm>
        </p:spPr>
        <p:txBody>
          <a:bodyPr>
            <a:normAutofit/>
          </a:bodyPr>
          <a:lstStyle/>
          <a:p>
            <a:endParaRPr lang="pt-BR" sz="2800" u="sng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198" y="1326576"/>
            <a:ext cx="8554013" cy="527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264091"/>
            <a:ext cx="9553184" cy="5593909"/>
          </a:xfrm>
        </p:spPr>
        <p:txBody>
          <a:bodyPr>
            <a:normAutofit/>
          </a:bodyPr>
          <a:lstStyle/>
          <a:p>
            <a:endParaRPr lang="pt-BR" sz="2800" u="sng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" y="1694578"/>
            <a:ext cx="2480147" cy="121627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9623"/>
            <a:ext cx="3014768" cy="24487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873" y="1306123"/>
            <a:ext cx="8178680" cy="49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264091"/>
            <a:ext cx="9553184" cy="5593909"/>
          </a:xfrm>
        </p:spPr>
        <p:txBody>
          <a:bodyPr>
            <a:normAutofit/>
          </a:bodyPr>
          <a:lstStyle/>
          <a:p>
            <a:endParaRPr lang="pt-BR" sz="2800" u="sng" dirty="0" smtClean="0"/>
          </a:p>
          <a:p>
            <a:r>
              <a:rPr lang="pt-BR" sz="2800" u="sng" dirty="0" smtClean="0"/>
              <a:t>PREVISAO DE DESPESAS COM PESSOAL PARA 2025   </a:t>
            </a:r>
          </a:p>
          <a:p>
            <a:endParaRPr lang="pt-BR" sz="2800" u="sng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55" y="2752588"/>
            <a:ext cx="9097645" cy="29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264091"/>
            <a:ext cx="9553184" cy="5593909"/>
          </a:xfrm>
        </p:spPr>
        <p:txBody>
          <a:bodyPr>
            <a:normAutofit/>
          </a:bodyPr>
          <a:lstStyle/>
          <a:p>
            <a:endParaRPr lang="pt-BR" sz="2800" u="sng" dirty="0" smtClean="0"/>
          </a:p>
          <a:p>
            <a:r>
              <a:rPr lang="pt-BR" sz="2800" b="1" u="sng" dirty="0" smtClean="0"/>
              <a:t>PRIORIDADES </a:t>
            </a:r>
            <a:r>
              <a:rPr lang="pt-BR" sz="2800" b="1" u="sng" dirty="0" smtClean="0"/>
              <a:t>E METAS FÍSICAS</a:t>
            </a:r>
          </a:p>
          <a:p>
            <a:endParaRPr lang="pt-BR" sz="28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61435" y="2808514"/>
            <a:ext cx="5460156" cy="3026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u="sng" dirty="0" smtClean="0"/>
              <a:t>LDO – LEI DE DIRETRIZES ORÇAMENTARIA</a:t>
            </a:r>
          </a:p>
          <a:p>
            <a:endParaRPr lang="pt-BR" sz="2800" dirty="0" smtClean="0"/>
          </a:p>
          <a:p>
            <a:pPr algn="l"/>
            <a:r>
              <a:rPr lang="pt-BR" sz="2800" dirty="0" smtClean="0"/>
              <a:t>- Prioridades e Metas </a:t>
            </a:r>
          </a:p>
          <a:p>
            <a:pPr algn="l"/>
            <a:r>
              <a:rPr lang="pt-BR" sz="2800" dirty="0" smtClean="0"/>
              <a:t>- Direciona e disciplina a Elaboração orçamentaria </a:t>
            </a:r>
          </a:p>
          <a:p>
            <a:endParaRPr lang="pt-BR" sz="2800" u="sng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158505" y="2828108"/>
            <a:ext cx="4219184" cy="298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u="sng" dirty="0" smtClean="0"/>
              <a:t>LOA – LEI ORÇAMENTARIA ANUAL</a:t>
            </a:r>
          </a:p>
          <a:p>
            <a:endParaRPr lang="pt-BR" sz="2800" u="sng" dirty="0" smtClean="0"/>
          </a:p>
          <a:p>
            <a:pPr marL="457200" indent="-457200" algn="l">
              <a:buFontTx/>
              <a:buChar char="-"/>
            </a:pPr>
            <a:r>
              <a:rPr lang="pt-BR" sz="2800" dirty="0" smtClean="0"/>
              <a:t>Prevê Receitas e Gastos</a:t>
            </a:r>
          </a:p>
          <a:p>
            <a:pPr marL="457200" indent="-457200" algn="l">
              <a:buFontTx/>
              <a:buChar char="-"/>
            </a:pPr>
            <a:r>
              <a:rPr lang="pt-BR" sz="2800" dirty="0" smtClean="0"/>
              <a:t>Quantifica as Ações</a:t>
            </a:r>
          </a:p>
          <a:p>
            <a:endParaRPr lang="pt-BR" sz="28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83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264091"/>
            <a:ext cx="9553184" cy="5593909"/>
          </a:xfrm>
        </p:spPr>
        <p:txBody>
          <a:bodyPr>
            <a:normAutofit/>
          </a:bodyPr>
          <a:lstStyle/>
          <a:p>
            <a:endParaRPr lang="pt-BR" sz="2800" u="sng" dirty="0" smtClean="0"/>
          </a:p>
          <a:p>
            <a:r>
              <a:rPr lang="pt-BR" sz="2800" u="sng" dirty="0" smtClean="0"/>
              <a:t>PRIORIDADES E  METAS FÍSICAS  PARA </a:t>
            </a:r>
            <a:r>
              <a:rPr lang="pt-BR" sz="2800" u="sng" dirty="0" smtClean="0"/>
              <a:t>2025</a:t>
            </a:r>
            <a:endParaRPr lang="pt-BR" sz="2800" u="sng" dirty="0" smtClean="0"/>
          </a:p>
          <a:p>
            <a:endParaRPr lang="pt-BR" sz="2800" u="sng" dirty="0" smtClean="0"/>
          </a:p>
          <a:p>
            <a:r>
              <a:rPr lang="pt-BR" sz="2800" u="sng" dirty="0" smtClean="0"/>
              <a:t>PROJETOS E ATIVIDADES </a:t>
            </a:r>
            <a:endParaRPr lang="pt-BR" sz="2800" u="sng" dirty="0" smtClean="0"/>
          </a:p>
          <a:p>
            <a:endParaRPr lang="pt-BR" sz="2800" u="sng" dirty="0"/>
          </a:p>
          <a:p>
            <a:endParaRPr lang="pt-BR" sz="2800" u="sng" dirty="0" smtClean="0"/>
          </a:p>
          <a:p>
            <a:endParaRPr lang="pt-BR" sz="2800" u="sng" dirty="0"/>
          </a:p>
          <a:p>
            <a:endParaRPr lang="pt-BR" sz="2800" u="sng" dirty="0"/>
          </a:p>
          <a:p>
            <a:endParaRPr lang="pt-BR" sz="2800" u="sng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49" y="3585920"/>
            <a:ext cx="10377797" cy="16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264091"/>
            <a:ext cx="9553184" cy="5593909"/>
          </a:xfrm>
        </p:spPr>
        <p:txBody>
          <a:bodyPr>
            <a:normAutofit/>
          </a:bodyPr>
          <a:lstStyle/>
          <a:p>
            <a:endParaRPr lang="pt-BR" sz="2800" u="sng" dirty="0" smtClean="0"/>
          </a:p>
          <a:p>
            <a:r>
              <a:rPr lang="pt-BR" sz="2800" u="sng" dirty="0" smtClean="0"/>
              <a:t>PRIORIDADES E  METAS FÍSICAS  PARA </a:t>
            </a:r>
            <a:r>
              <a:rPr lang="pt-BR" sz="2800" u="sng" dirty="0" smtClean="0"/>
              <a:t>2025</a:t>
            </a:r>
            <a:endParaRPr lang="pt-BR" sz="2800" u="sng" dirty="0" smtClean="0"/>
          </a:p>
          <a:p>
            <a:endParaRPr lang="pt-BR" sz="2800" u="sng" dirty="0"/>
          </a:p>
          <a:p>
            <a:endParaRPr lang="pt-BR" sz="2800" u="sng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514" y="2302714"/>
            <a:ext cx="8772118" cy="439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264091"/>
            <a:ext cx="9553184" cy="5593909"/>
          </a:xfrm>
        </p:spPr>
        <p:txBody>
          <a:bodyPr>
            <a:normAutofit/>
          </a:bodyPr>
          <a:lstStyle/>
          <a:p>
            <a:r>
              <a:rPr lang="pt-BR" sz="2800" u="sng" dirty="0" smtClean="0"/>
              <a:t>PRIORIDADES </a:t>
            </a:r>
            <a:r>
              <a:rPr lang="pt-BR" sz="2800" u="sng" dirty="0" smtClean="0"/>
              <a:t>E  METAS FÍSICAS  PARA </a:t>
            </a:r>
            <a:r>
              <a:rPr lang="pt-BR" sz="2800" u="sng" dirty="0" smtClean="0"/>
              <a:t>2025 </a:t>
            </a:r>
            <a:endParaRPr lang="pt-BR" sz="2800" u="sng" dirty="0"/>
          </a:p>
          <a:p>
            <a:endParaRPr lang="pt-BR" sz="2800" u="sng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899" y="2054226"/>
            <a:ext cx="8338158" cy="48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264091"/>
            <a:ext cx="9553184" cy="5593909"/>
          </a:xfrm>
        </p:spPr>
        <p:txBody>
          <a:bodyPr>
            <a:normAutofit/>
          </a:bodyPr>
          <a:lstStyle/>
          <a:p>
            <a:endParaRPr lang="pt-BR" sz="2800" u="sng" dirty="0" smtClean="0"/>
          </a:p>
          <a:p>
            <a:r>
              <a:rPr lang="pt-BR" sz="2800" u="sng" dirty="0" smtClean="0"/>
              <a:t>PRIORIDADES E  METAS FÍSICAS  PARA </a:t>
            </a:r>
            <a:r>
              <a:rPr lang="pt-BR" sz="2800" u="sng" dirty="0" smtClean="0"/>
              <a:t>2025   </a:t>
            </a:r>
            <a:r>
              <a:rPr lang="pt-BR" sz="2800" u="sng" dirty="0" smtClean="0"/>
              <a:t>ATIVIDADES</a:t>
            </a:r>
          </a:p>
          <a:p>
            <a:endParaRPr lang="pt-BR" sz="2800" u="sng" dirty="0"/>
          </a:p>
          <a:p>
            <a:endParaRPr lang="pt-BR" sz="2800" u="sng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641" y="2293261"/>
            <a:ext cx="8042067" cy="456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90" y="552182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8827" y="495296"/>
            <a:ext cx="9390345" cy="115239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753644"/>
            <a:ext cx="10668000" cy="4534422"/>
          </a:xfrm>
        </p:spPr>
        <p:txBody>
          <a:bodyPr>
            <a:normAutofit fontScale="92500" lnSpcReduction="10000"/>
          </a:bodyPr>
          <a:lstStyle/>
          <a:p>
            <a:endParaRPr lang="pt-BR" sz="4000" dirty="0"/>
          </a:p>
          <a:p>
            <a:r>
              <a:rPr lang="pt-BR" sz="3500" dirty="0" smtClean="0"/>
              <a:t>BASE LEGAL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500" dirty="0" smtClean="0"/>
              <a:t>Art. 165 da Constituição Federal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500" dirty="0" smtClean="0"/>
              <a:t>Art. 4 </a:t>
            </a:r>
            <a:r>
              <a:rPr lang="pt-BR" sz="3500" dirty="0" smtClean="0"/>
              <a:t>e </a:t>
            </a:r>
            <a:r>
              <a:rPr lang="pt-BR" sz="3500" dirty="0" smtClean="0"/>
              <a:t>5 </a:t>
            </a:r>
            <a:r>
              <a:rPr lang="pt-BR" sz="3500" dirty="0" smtClean="0"/>
              <a:t>da Lei de reponsabilidade Fiscal nº 101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500" dirty="0" smtClean="0"/>
              <a:t>Art. </a:t>
            </a:r>
            <a:r>
              <a:rPr lang="pt-BR" sz="3500" dirty="0" smtClean="0"/>
              <a:t>48 – Transparência da Gestão Fiscal lei 101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500" dirty="0" smtClean="0"/>
              <a:t>Lei Orgânica do Município.</a:t>
            </a:r>
          </a:p>
          <a:p>
            <a:pPr algn="just"/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98334" y="1956770"/>
            <a:ext cx="7050438" cy="31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264091"/>
            <a:ext cx="9553184" cy="5593909"/>
          </a:xfrm>
        </p:spPr>
        <p:txBody>
          <a:bodyPr>
            <a:normAutofit/>
          </a:bodyPr>
          <a:lstStyle/>
          <a:p>
            <a:r>
              <a:rPr lang="pt-BR" sz="2800" u="sng" dirty="0" smtClean="0"/>
              <a:t>PRIORIDADES </a:t>
            </a:r>
            <a:r>
              <a:rPr lang="pt-BR" sz="2800" u="sng" dirty="0" smtClean="0"/>
              <a:t>E  METAS FÍSICAS  PARA </a:t>
            </a:r>
            <a:r>
              <a:rPr lang="pt-BR" sz="2800" u="sng" dirty="0" smtClean="0"/>
              <a:t>2025   </a:t>
            </a:r>
            <a:r>
              <a:rPr lang="pt-BR" sz="2800" u="sng" dirty="0" smtClean="0"/>
              <a:t>ATIVIDADES</a:t>
            </a:r>
          </a:p>
          <a:p>
            <a:endParaRPr lang="pt-BR" sz="2800" u="sng" dirty="0"/>
          </a:p>
          <a:p>
            <a:endParaRPr lang="pt-BR" sz="2800" u="sng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842" y="1650096"/>
            <a:ext cx="7995733" cy="52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264091"/>
            <a:ext cx="9553184" cy="5593909"/>
          </a:xfrm>
        </p:spPr>
        <p:txBody>
          <a:bodyPr>
            <a:normAutofit/>
          </a:bodyPr>
          <a:lstStyle/>
          <a:p>
            <a:endParaRPr lang="pt-BR" sz="2800" u="sng" dirty="0" smtClean="0"/>
          </a:p>
          <a:p>
            <a:r>
              <a:rPr lang="pt-BR" sz="2800" u="sng" dirty="0" smtClean="0"/>
              <a:t>PRIORIDADES E  METAS FÍSICAS  PARA </a:t>
            </a:r>
            <a:r>
              <a:rPr lang="pt-BR" sz="2800" u="sng" dirty="0" smtClean="0"/>
              <a:t>2025   </a:t>
            </a:r>
            <a:r>
              <a:rPr lang="pt-BR" sz="2800" u="sng" dirty="0" smtClean="0"/>
              <a:t>ATIVIDADES</a:t>
            </a:r>
          </a:p>
          <a:p>
            <a:endParaRPr lang="pt-BR" sz="2800" u="sng" dirty="0"/>
          </a:p>
          <a:p>
            <a:endParaRPr lang="pt-BR" sz="2800" u="sng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303" y="2495047"/>
            <a:ext cx="7984215" cy="313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086291"/>
            <a:ext cx="9553184" cy="1402909"/>
          </a:xfrm>
        </p:spPr>
        <p:txBody>
          <a:bodyPr>
            <a:normAutofit/>
          </a:bodyPr>
          <a:lstStyle/>
          <a:p>
            <a:endParaRPr lang="pt-BR" sz="2800" u="sng" dirty="0" smtClean="0"/>
          </a:p>
          <a:p>
            <a:r>
              <a:rPr lang="pt-BR" sz="2800" u="sng" dirty="0" smtClean="0"/>
              <a:t>PRIORIDADES E  METAS FÍSICAS  PARA </a:t>
            </a:r>
            <a:r>
              <a:rPr lang="pt-BR" sz="2800" u="sng" dirty="0" smtClean="0"/>
              <a:t>2025   </a:t>
            </a:r>
            <a:r>
              <a:rPr lang="pt-BR" sz="2800" u="sng" dirty="0" smtClean="0"/>
              <a:t>ATIVIDADES</a:t>
            </a:r>
          </a:p>
          <a:p>
            <a:endParaRPr lang="pt-BR" sz="2800" u="sng" dirty="0"/>
          </a:p>
          <a:p>
            <a:endParaRPr lang="pt-BR" sz="2800" u="sng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694" y="2707307"/>
            <a:ext cx="8875949" cy="207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086291"/>
            <a:ext cx="9553184" cy="1402909"/>
          </a:xfrm>
        </p:spPr>
        <p:txBody>
          <a:bodyPr>
            <a:normAutofit/>
          </a:bodyPr>
          <a:lstStyle/>
          <a:p>
            <a:endParaRPr lang="pt-BR" sz="2800" u="sng" dirty="0" smtClean="0"/>
          </a:p>
          <a:p>
            <a:r>
              <a:rPr lang="pt-BR" sz="2800" u="sng" dirty="0" smtClean="0"/>
              <a:t>PRIORIDADES E  METAS FÍSICAS  PARA </a:t>
            </a:r>
            <a:r>
              <a:rPr lang="pt-BR" sz="2800" u="sng" dirty="0" smtClean="0"/>
              <a:t>2025   </a:t>
            </a:r>
            <a:r>
              <a:rPr lang="pt-BR" sz="2800" u="sng" dirty="0" smtClean="0"/>
              <a:t>ATIVIDADES</a:t>
            </a:r>
          </a:p>
          <a:p>
            <a:endParaRPr lang="pt-BR" sz="2800" u="sng" dirty="0"/>
          </a:p>
          <a:p>
            <a:endParaRPr lang="pt-BR" sz="2800" u="sng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795" y="2124913"/>
            <a:ext cx="8186913" cy="47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086291"/>
            <a:ext cx="9553184" cy="1402909"/>
          </a:xfrm>
        </p:spPr>
        <p:txBody>
          <a:bodyPr>
            <a:normAutofit/>
          </a:bodyPr>
          <a:lstStyle/>
          <a:p>
            <a:endParaRPr lang="pt-BR" sz="2800" u="sng" dirty="0" smtClean="0"/>
          </a:p>
          <a:p>
            <a:r>
              <a:rPr lang="pt-BR" sz="2800" u="sng" dirty="0" smtClean="0"/>
              <a:t>PRIORIDADES E  METAS FÍSICAS  PARA </a:t>
            </a:r>
            <a:r>
              <a:rPr lang="pt-BR" sz="2800" u="sng" dirty="0" smtClean="0"/>
              <a:t>2025   </a:t>
            </a:r>
            <a:r>
              <a:rPr lang="pt-BR" sz="2800" u="sng" dirty="0" smtClean="0"/>
              <a:t>ATIVIDADES</a:t>
            </a:r>
          </a:p>
          <a:p>
            <a:endParaRPr lang="pt-BR" sz="2800" u="sng" dirty="0"/>
          </a:p>
          <a:p>
            <a:endParaRPr lang="pt-BR" sz="2800" u="sng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013" y="2489200"/>
            <a:ext cx="8907987" cy="28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086291"/>
            <a:ext cx="9553184" cy="1402909"/>
          </a:xfrm>
        </p:spPr>
        <p:txBody>
          <a:bodyPr>
            <a:normAutofit/>
          </a:bodyPr>
          <a:lstStyle/>
          <a:p>
            <a:endParaRPr lang="pt-BR" sz="2800" u="sng" dirty="0" smtClean="0"/>
          </a:p>
          <a:p>
            <a:r>
              <a:rPr lang="pt-BR" sz="2800" u="sng" dirty="0" smtClean="0"/>
              <a:t>PRIORIDADES E  METAS FÍSICAS  PARA </a:t>
            </a:r>
            <a:r>
              <a:rPr lang="pt-BR" sz="2800" u="sng" dirty="0" smtClean="0"/>
              <a:t>2025   </a:t>
            </a:r>
            <a:r>
              <a:rPr lang="pt-BR" sz="2800" u="sng" dirty="0" smtClean="0"/>
              <a:t>ATIVIDADES</a:t>
            </a:r>
          </a:p>
          <a:p>
            <a:endParaRPr lang="pt-BR" sz="2800" u="sng" dirty="0"/>
          </a:p>
          <a:p>
            <a:endParaRPr lang="pt-BR" sz="2800" u="sng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904" y="2250921"/>
            <a:ext cx="7909056" cy="4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325" y="642145"/>
            <a:ext cx="12090299" cy="660696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82" y="3526971"/>
            <a:ext cx="2029761" cy="1257324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600891" y="-248194"/>
            <a:ext cx="12792891" cy="5648053"/>
          </a:xfrm>
        </p:spPr>
        <p:txBody>
          <a:bodyPr>
            <a:normAutofit/>
          </a:bodyPr>
          <a:lstStyle/>
          <a:p>
            <a:r>
              <a:rPr lang="pt-BR" sz="2800" u="sng" dirty="0" smtClean="0"/>
              <a:t>.</a:t>
            </a:r>
          </a:p>
          <a:p>
            <a:r>
              <a:rPr lang="pt-BR" sz="2800" b="1" dirty="0" smtClean="0"/>
              <a:t>Conforme </a:t>
            </a:r>
            <a:r>
              <a:rPr lang="pt-BR" sz="2800" b="1" dirty="0" err="1" smtClean="0"/>
              <a:t>Art</a:t>
            </a:r>
            <a:r>
              <a:rPr lang="pt-BR" sz="2800" b="1" dirty="0" smtClean="0"/>
              <a:t> </a:t>
            </a:r>
            <a:r>
              <a:rPr lang="pt-BR" sz="2800" b="1" dirty="0"/>
              <a:t>4º </a:t>
            </a:r>
            <a:r>
              <a:rPr lang="pt-BR" sz="2800" b="1" dirty="0" smtClean="0"/>
              <a:t>LC</a:t>
            </a:r>
            <a:r>
              <a:rPr lang="pt-BR" sz="2800" b="1" dirty="0" smtClean="0"/>
              <a:t> </a:t>
            </a:r>
            <a:r>
              <a:rPr lang="pt-BR" sz="2800" b="1" dirty="0"/>
              <a:t>101 </a:t>
            </a:r>
            <a:r>
              <a:rPr lang="pt-BR" sz="2800" b="1" dirty="0" smtClean="0"/>
              <a:t>cita </a:t>
            </a:r>
            <a:r>
              <a:rPr lang="pt-BR" sz="2800" b="1" dirty="0"/>
              <a:t>que a </a:t>
            </a:r>
            <a:r>
              <a:rPr lang="pt-BR" sz="2800" b="1" dirty="0" smtClean="0"/>
              <a:t>LDO  atenderá:</a:t>
            </a:r>
          </a:p>
          <a:p>
            <a:r>
              <a:rPr lang="pt-BR" sz="2800" dirty="0" smtClean="0"/>
              <a:t>                       </a:t>
            </a:r>
            <a:endParaRPr lang="pt-BR" sz="2800" b="1" dirty="0" smtClean="0"/>
          </a:p>
          <a:p>
            <a:endParaRPr lang="pt-BR" sz="2800" b="1" dirty="0" smtClean="0"/>
          </a:p>
          <a:p>
            <a:endParaRPr lang="pt-BR" sz="2800" b="1" dirty="0" smtClean="0"/>
          </a:p>
          <a:p>
            <a:endParaRPr lang="pt-BR" sz="2800" dirty="0" smtClean="0"/>
          </a:p>
          <a:p>
            <a:pPr algn="just"/>
            <a:endParaRPr lang="pt-BR" sz="2800" u="sng" dirty="0" smtClean="0"/>
          </a:p>
          <a:p>
            <a:pPr algn="just"/>
            <a:endParaRPr lang="pt-BR" sz="2800" u="sng" dirty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140" y="3662832"/>
            <a:ext cx="1998082" cy="1248801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8255725" y="5674634"/>
            <a:ext cx="3396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DESPESAS</a:t>
            </a:r>
            <a:endParaRPr lang="pt-BR" sz="4000" b="1" dirty="0"/>
          </a:p>
        </p:txBody>
      </p:sp>
      <p:sp>
        <p:nvSpPr>
          <p:cNvPr id="16" name="Retângulo 15"/>
          <p:cNvSpPr/>
          <p:nvPr/>
        </p:nvSpPr>
        <p:spPr>
          <a:xfrm>
            <a:off x="973520" y="5884002"/>
            <a:ext cx="5998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RECEITAS</a:t>
            </a:r>
            <a:endParaRPr lang="pt-BR" sz="4000" b="1" dirty="0"/>
          </a:p>
        </p:txBody>
      </p:sp>
      <p:sp>
        <p:nvSpPr>
          <p:cNvPr id="17" name="Retângulo 16"/>
          <p:cNvSpPr/>
          <p:nvPr/>
        </p:nvSpPr>
        <p:spPr>
          <a:xfrm>
            <a:off x="4930893" y="6166128"/>
            <a:ext cx="2682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Equilíbrio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8028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90" y="552182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8827" y="495296"/>
            <a:ext cx="9390345" cy="115239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753644"/>
            <a:ext cx="10668000" cy="4534422"/>
          </a:xfrm>
        </p:spPr>
        <p:txBody>
          <a:bodyPr>
            <a:normAutofit fontScale="70000" lnSpcReduction="20000"/>
          </a:bodyPr>
          <a:lstStyle/>
          <a:p>
            <a:endParaRPr lang="pt-BR" sz="4000" dirty="0"/>
          </a:p>
          <a:p>
            <a:r>
              <a:rPr lang="pt-BR" sz="3500" b="1" dirty="0"/>
              <a:t>ANALISE FINAL </a:t>
            </a:r>
          </a:p>
          <a:p>
            <a:endParaRPr lang="pt-BR" sz="3500" dirty="0" smtClean="0"/>
          </a:p>
          <a:p>
            <a:r>
              <a:rPr lang="pt-BR" sz="3500" dirty="0" smtClean="0"/>
              <a:t>Assim</a:t>
            </a:r>
            <a:r>
              <a:rPr lang="pt-BR" sz="3500" dirty="0"/>
              <a:t>, os resultados evidenciam o que as Peças </a:t>
            </a:r>
            <a:r>
              <a:rPr lang="pt-BR" sz="3500" dirty="0" smtClean="0"/>
              <a:t>Orçamentaria </a:t>
            </a:r>
            <a:endParaRPr lang="pt-BR" sz="3500" dirty="0"/>
          </a:p>
          <a:p>
            <a:r>
              <a:rPr lang="pt-BR" sz="3500" dirty="0"/>
              <a:t>apresentadas </a:t>
            </a:r>
            <a:r>
              <a:rPr lang="pt-BR" sz="3500" dirty="0"/>
              <a:t>LDO e LOA estão de acordo com</a:t>
            </a:r>
            <a:endParaRPr lang="pt-BR" sz="3500" dirty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500" dirty="0" smtClean="0"/>
              <a:t>Art. 165 da Constituição Federal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500" dirty="0" smtClean="0"/>
              <a:t>Lei </a:t>
            </a:r>
            <a:r>
              <a:rPr lang="pt-BR" sz="3500" dirty="0" smtClean="0"/>
              <a:t>de reponsabilidade Fiscal nº 101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500" dirty="0" smtClean="0"/>
              <a:t>Transparência </a:t>
            </a:r>
            <a:r>
              <a:rPr lang="pt-BR" sz="3500" dirty="0" smtClean="0"/>
              <a:t>da Gestão Fiscal lei 101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500" dirty="0" smtClean="0"/>
              <a:t>Lei Orgânica do Município.</a:t>
            </a:r>
          </a:p>
          <a:p>
            <a:pPr algn="just"/>
            <a:endParaRPr lang="pt-BR" sz="4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347" y="3353968"/>
            <a:ext cx="4115374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4816" y="225468"/>
            <a:ext cx="9553184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264091"/>
            <a:ext cx="9553184" cy="5593909"/>
          </a:xfrm>
        </p:spPr>
        <p:txBody>
          <a:bodyPr>
            <a:normAutofit/>
          </a:bodyPr>
          <a:lstStyle/>
          <a:p>
            <a:endParaRPr lang="pt-BR" sz="2800" u="sng" dirty="0" smtClean="0"/>
          </a:p>
          <a:p>
            <a:endParaRPr lang="pt-BR" sz="2800" u="sng" dirty="0" smtClean="0"/>
          </a:p>
          <a:p>
            <a:r>
              <a:rPr lang="pt-BR" sz="2800" u="sng" dirty="0" smtClean="0"/>
              <a:t>CONTATO</a:t>
            </a:r>
          </a:p>
          <a:p>
            <a:endParaRPr lang="pt-BR" sz="4000" dirty="0" smtClean="0"/>
          </a:p>
          <a:p>
            <a:r>
              <a:rPr lang="pt-BR" sz="4000" dirty="0" smtClean="0"/>
              <a:t>Dúvidas e Sugestões</a:t>
            </a:r>
          </a:p>
          <a:p>
            <a:pPr algn="just"/>
            <a:endParaRPr lang="pt-BR" sz="4000" dirty="0" smtClean="0"/>
          </a:p>
          <a:p>
            <a:r>
              <a:rPr lang="pt-BR" sz="4000" dirty="0" smtClean="0"/>
              <a:t>e-mail: contabil@riodasantas.sc.gov.br</a:t>
            </a:r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16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98" y="286760"/>
            <a:ext cx="864296" cy="10386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3" y="1590805"/>
            <a:ext cx="9809225" cy="479417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664381" y="617497"/>
            <a:ext cx="8587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São Instrumentos de Planejamento</a:t>
            </a:r>
          </a:p>
        </p:txBody>
      </p:sp>
    </p:spTree>
    <p:extLst>
      <p:ext uri="{BB962C8B-B14F-4D97-AF65-F5344CB8AC3E}">
        <p14:creationId xmlns:p14="http://schemas.microsoft.com/office/powerpoint/2010/main" val="35896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58474" y="552182"/>
            <a:ext cx="7509526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56" y="174720"/>
            <a:ext cx="1492510" cy="179354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98" y="1802674"/>
            <a:ext cx="11651653" cy="42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90" y="552182"/>
            <a:ext cx="864296" cy="103862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685787"/>
            <a:ext cx="9553184" cy="4772417"/>
          </a:xfrm>
        </p:spPr>
        <p:txBody>
          <a:bodyPr>
            <a:normAutofit/>
          </a:bodyPr>
          <a:lstStyle/>
          <a:p>
            <a:r>
              <a:rPr lang="pt-BR" sz="3200" b="1" u="sng" dirty="0" smtClean="0"/>
              <a:t>METODOLOGIA DE REAJUSTE DE VALORES</a:t>
            </a:r>
          </a:p>
          <a:p>
            <a:pPr algn="just">
              <a:lnSpc>
                <a:spcPct val="170000"/>
              </a:lnSpc>
            </a:pPr>
            <a:r>
              <a:rPr lang="pt-BR" sz="3200" b="1" dirty="0" smtClean="0"/>
              <a:t>     RECEITA:</a:t>
            </a:r>
            <a:r>
              <a:rPr lang="pt-BR" sz="3200" dirty="0" smtClean="0"/>
              <a:t> Utiliza a média de arrecadação.</a:t>
            </a:r>
          </a:p>
          <a:p>
            <a:pPr algn="just">
              <a:lnSpc>
                <a:spcPct val="170000"/>
              </a:lnSpc>
            </a:pPr>
            <a:r>
              <a:rPr lang="pt-BR" sz="3200" dirty="0" smtClean="0"/>
              <a:t>      </a:t>
            </a:r>
            <a:r>
              <a:rPr lang="pt-BR" sz="3200" dirty="0" smtClean="0"/>
              <a:t>+  </a:t>
            </a:r>
            <a:r>
              <a:rPr lang="pt-BR" sz="3200" dirty="0" smtClean="0"/>
              <a:t>Inflação, </a:t>
            </a:r>
            <a:r>
              <a:rPr lang="pt-BR" sz="3200" dirty="0" err="1" smtClean="0"/>
              <a:t>Pib</a:t>
            </a:r>
            <a:r>
              <a:rPr lang="pt-BR" sz="3200" dirty="0" smtClean="0"/>
              <a:t>, Juros e atualizações.</a:t>
            </a:r>
          </a:p>
          <a:p>
            <a:pPr algn="just">
              <a:lnSpc>
                <a:spcPct val="170000"/>
              </a:lnSpc>
            </a:pPr>
            <a:endParaRPr lang="pt-BR" sz="3600" dirty="0"/>
          </a:p>
          <a:p>
            <a:pPr algn="just">
              <a:lnSpc>
                <a:spcPct val="170000"/>
              </a:lnSpc>
            </a:pPr>
            <a:endParaRPr lang="pt-BR" sz="3600" dirty="0" smtClean="0"/>
          </a:p>
          <a:p>
            <a:pPr algn="just">
              <a:lnSpc>
                <a:spcPct val="170000"/>
              </a:lnSpc>
            </a:pPr>
            <a:endParaRPr lang="pt-BR" sz="36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1" y="0"/>
            <a:ext cx="1584157" cy="1903679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3158474" y="94982"/>
            <a:ext cx="7509526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19" y="4100286"/>
            <a:ext cx="11354163" cy="25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178" y="3875977"/>
            <a:ext cx="4290461" cy="298202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90" y="552182"/>
            <a:ext cx="864296" cy="103862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4816" y="1358901"/>
            <a:ext cx="9553184" cy="5099304"/>
          </a:xfrm>
        </p:spPr>
        <p:txBody>
          <a:bodyPr>
            <a:normAutofit/>
          </a:bodyPr>
          <a:lstStyle/>
          <a:p>
            <a:endParaRPr lang="pt-BR" sz="3200" b="1" u="sng" dirty="0" smtClean="0"/>
          </a:p>
          <a:p>
            <a:r>
              <a:rPr lang="pt-BR" sz="3200" b="1" u="sng" dirty="0" smtClean="0"/>
              <a:t>METODOLOGIA DE REAJUSTE DE VALORES</a:t>
            </a:r>
          </a:p>
          <a:p>
            <a:pPr algn="just">
              <a:lnSpc>
                <a:spcPct val="170000"/>
              </a:lnSpc>
            </a:pPr>
            <a:r>
              <a:rPr lang="pt-BR" sz="3200" b="1" dirty="0" smtClean="0"/>
              <a:t>                DESPESA:</a:t>
            </a:r>
            <a:r>
              <a:rPr lang="pt-BR" sz="3200" dirty="0" smtClean="0"/>
              <a:t> Utiliza a média de gastos dos últimos 7 meses de </a:t>
            </a:r>
            <a:r>
              <a:rPr lang="pt-BR" sz="3200" dirty="0" smtClean="0"/>
              <a:t>2024.  E </a:t>
            </a:r>
            <a:r>
              <a:rPr lang="pt-BR" sz="3200" dirty="0" smtClean="0"/>
              <a:t>calculo de pessoal o Ajustes médio </a:t>
            </a:r>
            <a:r>
              <a:rPr lang="pt-BR" sz="3200" dirty="0" smtClean="0"/>
              <a:t>de </a:t>
            </a:r>
            <a:r>
              <a:rPr lang="pt-BR" sz="3200" dirty="0" smtClean="0"/>
              <a:t>salários Anual</a:t>
            </a:r>
            <a:r>
              <a:rPr lang="pt-BR" sz="3200" dirty="0" smtClean="0"/>
              <a:t>.   </a:t>
            </a:r>
            <a:endParaRPr lang="pt-BR" sz="3600" dirty="0"/>
          </a:p>
          <a:p>
            <a:pPr algn="just">
              <a:lnSpc>
                <a:spcPct val="170000"/>
              </a:lnSpc>
            </a:pPr>
            <a:endParaRPr lang="pt-BR" sz="3600" dirty="0" smtClean="0"/>
          </a:p>
          <a:p>
            <a:pPr algn="just">
              <a:lnSpc>
                <a:spcPct val="170000"/>
              </a:lnSpc>
            </a:pPr>
            <a:endParaRPr lang="pt-BR" sz="36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1" y="0"/>
            <a:ext cx="1584157" cy="1903679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3158474" y="94982"/>
            <a:ext cx="7509526" cy="1038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ESTADO DE SANTA CATARINA</a:t>
            </a:r>
            <a:br>
              <a:rPr lang="pt-BR" sz="3600" b="1" dirty="0" smtClean="0"/>
            </a:br>
            <a:r>
              <a:rPr lang="pt-BR" sz="3600" b="1" dirty="0" smtClean="0"/>
              <a:t>MUNICÍPIO DE RIO DAS ANTAS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3055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36" y="415969"/>
            <a:ext cx="864296" cy="1038623"/>
          </a:xfrm>
          <a:prstGeom prst="rect">
            <a:avLst/>
          </a:prstGeom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65100" y="419101"/>
            <a:ext cx="10502900" cy="6438900"/>
          </a:xfrm>
        </p:spPr>
        <p:txBody>
          <a:bodyPr>
            <a:normAutofit/>
          </a:bodyPr>
          <a:lstStyle/>
          <a:p>
            <a:endParaRPr lang="pt-BR" sz="2800" u="sng" dirty="0" smtClean="0"/>
          </a:p>
          <a:p>
            <a:pPr algn="just"/>
            <a:endParaRPr lang="pt-BR" sz="4000" dirty="0" smtClean="0"/>
          </a:p>
          <a:p>
            <a:pPr algn="just"/>
            <a:r>
              <a:rPr lang="pt-BR" sz="4000" dirty="0" smtClean="0"/>
              <a:t>    METAS </a:t>
            </a:r>
            <a:endParaRPr lang="pt-BR" sz="4000" dirty="0" smtClean="0"/>
          </a:p>
          <a:p>
            <a:pPr algn="just"/>
            <a:r>
              <a:rPr lang="pt-BR" sz="4000" dirty="0"/>
              <a:t> </a:t>
            </a:r>
            <a:r>
              <a:rPr lang="pt-BR" sz="4000" dirty="0" smtClean="0"/>
              <a:t>      DE </a:t>
            </a:r>
          </a:p>
          <a:p>
            <a:pPr algn="just"/>
            <a:r>
              <a:rPr lang="pt-BR" sz="4000" dirty="0" smtClean="0"/>
              <a:t>  RECEITAS</a:t>
            </a:r>
          </a:p>
          <a:p>
            <a:pPr algn="just"/>
            <a:r>
              <a:rPr lang="pt-BR" sz="4000" dirty="0" smtClean="0"/>
              <a:t>      </a:t>
            </a:r>
            <a:r>
              <a:rPr lang="pt-BR" sz="4000" dirty="0" smtClean="0"/>
              <a:t>2025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  </a:t>
            </a:r>
          </a:p>
          <a:p>
            <a:pPr algn="just"/>
            <a:r>
              <a:rPr lang="pt-BR" sz="2000" dirty="0" smtClean="0"/>
              <a:t>Origem dos Recursos</a:t>
            </a:r>
            <a:endParaRPr lang="pt-BR" sz="20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190" y="415969"/>
            <a:ext cx="8586112" cy="600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225469"/>
            <a:ext cx="864296" cy="103862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5100" y="419101"/>
            <a:ext cx="10502900" cy="6438900"/>
          </a:xfrm>
        </p:spPr>
        <p:txBody>
          <a:bodyPr>
            <a:normAutofit/>
          </a:bodyPr>
          <a:lstStyle/>
          <a:p>
            <a:endParaRPr lang="pt-BR" sz="2800" u="sng" dirty="0" smtClean="0"/>
          </a:p>
          <a:p>
            <a:pPr algn="just"/>
            <a:endParaRPr lang="pt-BR" sz="4000" dirty="0"/>
          </a:p>
          <a:p>
            <a:pPr algn="just"/>
            <a:r>
              <a:rPr lang="pt-BR" sz="4000" dirty="0" smtClean="0"/>
              <a:t>    ESTIMATIVA  </a:t>
            </a:r>
            <a:endParaRPr lang="pt-BR" sz="4000" dirty="0" smtClean="0"/>
          </a:p>
          <a:p>
            <a:pPr algn="just"/>
            <a:r>
              <a:rPr lang="pt-BR" sz="4000" dirty="0"/>
              <a:t> </a:t>
            </a:r>
            <a:r>
              <a:rPr lang="pt-BR" sz="4000" dirty="0" smtClean="0"/>
              <a:t>            </a:t>
            </a:r>
            <a:r>
              <a:rPr lang="pt-BR" sz="4000" dirty="0" smtClean="0"/>
              <a:t>DE </a:t>
            </a:r>
            <a:endParaRPr lang="pt-BR" sz="4000" dirty="0" smtClean="0"/>
          </a:p>
          <a:p>
            <a:pPr algn="just"/>
            <a:r>
              <a:rPr lang="pt-BR" sz="4000" dirty="0" smtClean="0"/>
              <a:t>        DESPESAS</a:t>
            </a:r>
          </a:p>
          <a:p>
            <a:pPr algn="just"/>
            <a:r>
              <a:rPr lang="pt-BR" sz="4000" dirty="0" smtClean="0"/>
              <a:t>            </a:t>
            </a:r>
            <a:r>
              <a:rPr lang="pt-BR" sz="4000" dirty="0" smtClean="0"/>
              <a:t>2025</a:t>
            </a:r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just"/>
            <a:r>
              <a:rPr lang="pt-BR" sz="2800" dirty="0" smtClean="0"/>
              <a:t>Aplicação dos Recursos</a:t>
            </a:r>
            <a:endParaRPr lang="pt-BR" sz="2800" dirty="0" smtClean="0"/>
          </a:p>
          <a:p>
            <a:pPr algn="just"/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endParaRPr lang="pt-BR" sz="4000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630" y="106124"/>
            <a:ext cx="6853370" cy="67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3296" y="2100113"/>
            <a:ext cx="9553184" cy="5593909"/>
          </a:xfrm>
        </p:spPr>
        <p:txBody>
          <a:bodyPr>
            <a:normAutofit/>
          </a:bodyPr>
          <a:lstStyle/>
          <a:p>
            <a:pPr algn="just"/>
            <a:r>
              <a:rPr lang="pt-BR" sz="4400" dirty="0"/>
              <a:t>ESTIMATIVA  </a:t>
            </a:r>
          </a:p>
          <a:p>
            <a:pPr algn="just"/>
            <a:r>
              <a:rPr lang="pt-BR" sz="4400" dirty="0"/>
              <a:t>      </a:t>
            </a:r>
            <a:r>
              <a:rPr lang="pt-BR" sz="4400" dirty="0" smtClean="0"/>
              <a:t>DE </a:t>
            </a:r>
            <a:endParaRPr lang="pt-BR" sz="4400" dirty="0"/>
          </a:p>
          <a:p>
            <a:pPr algn="just"/>
            <a:r>
              <a:rPr lang="pt-BR" sz="4400" dirty="0" smtClean="0"/>
              <a:t>  </a:t>
            </a:r>
            <a:r>
              <a:rPr lang="pt-BR" sz="4400" dirty="0"/>
              <a:t>DESPESAS</a:t>
            </a:r>
          </a:p>
          <a:p>
            <a:pPr algn="just"/>
            <a:r>
              <a:rPr lang="pt-BR" sz="4400" dirty="0" smtClean="0"/>
              <a:t>    </a:t>
            </a:r>
            <a:r>
              <a:rPr lang="pt-BR" sz="4400" dirty="0"/>
              <a:t>2025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040" y="117054"/>
            <a:ext cx="7299960" cy="66233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57" y="389843"/>
            <a:ext cx="1071051" cy="128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431</Words>
  <Application>Microsoft Office PowerPoint</Application>
  <PresentationFormat>Widescreen</PresentationFormat>
  <Paragraphs>260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Tema do Office</vt:lpstr>
      <vt:lpstr>ESTADO DE SANTA CATARINA MUNICÍPIO DE RIO DAS ANTAS</vt:lpstr>
      <vt:lpstr>ESTADO DE SANTA CATARINA MUNICÍPIO DE RIO DAS ANTAS</vt:lpstr>
      <vt:lpstr>Apresentação do PowerPoint</vt:lpstr>
      <vt:lpstr>ESTADO DE SANTA CATARINA MUNICÍPIO DE RIO DAS ANTAS</vt:lpstr>
      <vt:lpstr>ESTADO DE SANTA CATARINA MUNICÍPIO DE RIO DAS ANTAS</vt:lpstr>
      <vt:lpstr>ESTADO DE SANTA CATARINA MUNICÍPIO DE RIO DAS ANTAS</vt:lpstr>
      <vt:lpstr>Apresentação do PowerPoint</vt:lpstr>
      <vt:lpstr>Apresentação do PowerPoint</vt:lpstr>
      <vt:lpstr>Apresentação do PowerPoint</vt:lpstr>
      <vt:lpstr>ESTADO DE SANTA CATARINA MUNICÍPIO DE RIO DAS ANTAS</vt:lpstr>
      <vt:lpstr>ESTADO DE SANTA CATARINA MUNICÍPIO DE RIO DAS ANTAS</vt:lpstr>
      <vt:lpstr>ESTADO DE SANTA CATARINA MUNICÍPIO DE RIO DAS ANTAS</vt:lpstr>
      <vt:lpstr>ESTADO DE SANTA CATARINA MUNICÍPIO DE RIO DAS ANTAS</vt:lpstr>
      <vt:lpstr>ESTADO DE SANTA CATARINA MUNICÍPIO DE RIO DAS ANTAS</vt:lpstr>
      <vt:lpstr>ESTADO DE SANTA CATARINA MUNICÍPIO DE RIO DAS ANTAS</vt:lpstr>
      <vt:lpstr>ESTADO DE SANTA CATARINA MUNICÍPIO DE RIO DAS ANTAS</vt:lpstr>
      <vt:lpstr>ESTADO DE SANTA CATARINA MUNICÍPIO DE RIO DAS ANTAS</vt:lpstr>
      <vt:lpstr>ESTADO DE SANTA CATARINA MUNICÍPIO DE RIO DAS ANTAS</vt:lpstr>
      <vt:lpstr>ESTADO DE SANTA CATARINA MUNICÍPIO DE RIO DAS ANTAS</vt:lpstr>
      <vt:lpstr>ESTADO DE SANTA CATARINA MUNICÍPIO DE RIO DAS ANTAS</vt:lpstr>
      <vt:lpstr>ESTADO DE SANTA CATARINA MUNICÍPIO DE RIO DAS ANTAS</vt:lpstr>
      <vt:lpstr>ESTADO DE SANTA CATARINA MUNICÍPIO DE RIO DAS ANTAS</vt:lpstr>
      <vt:lpstr>ESTADO DE SANTA CATARINA MUNICÍPIO DE RIO DAS ANTAS</vt:lpstr>
      <vt:lpstr>ESTADO DE SANTA CATARINA MUNICÍPIO DE RIO DAS ANTAS</vt:lpstr>
      <vt:lpstr>ESTADO DE SANTA CATARINA MUNICÍPIO DE RIO DAS ANTAS</vt:lpstr>
      <vt:lpstr>Apresentação do PowerPoint</vt:lpstr>
      <vt:lpstr>ESTADO DE SANTA CATARINA MUNICÍPIO DE RIO DAS ANTAS</vt:lpstr>
      <vt:lpstr>ESTADO DE SANTA CATARINA MUNICÍPIO DE RIO DAS ANTAS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 DE SANTA CATARINA MUNICÍPIO DE RIO DAS ANTAS</dc:title>
  <dc:creator>User</dc:creator>
  <cp:lastModifiedBy>User</cp:lastModifiedBy>
  <cp:revision>150</cp:revision>
  <cp:lastPrinted>2024-09-10T20:43:45Z</cp:lastPrinted>
  <dcterms:created xsi:type="dcterms:W3CDTF">2021-08-26T17:04:38Z</dcterms:created>
  <dcterms:modified xsi:type="dcterms:W3CDTF">2024-09-10T20:49:34Z</dcterms:modified>
</cp:coreProperties>
</file>