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5"/>
  </p:handoutMasterIdLst>
  <p:sldIdLst>
    <p:sldId id="257" r:id="rId2"/>
    <p:sldId id="272" r:id="rId3"/>
    <p:sldId id="259" r:id="rId4"/>
    <p:sldId id="274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6C344-C381-4830-ADCB-73BA2831D293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68E66-6C5D-48EA-9B49-CDA199EF4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05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11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9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92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67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71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4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73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82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3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7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72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105D-8760-42B5-8098-772B522E169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60AC-C9CB-4560-90D3-830B2A32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60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54264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MUNICÍPIO DE RIO DAS ANTAS</a:t>
            </a:r>
            <a:br>
              <a:rPr lang="pt-BR" dirty="0" smtClean="0"/>
            </a:br>
            <a:r>
              <a:rPr lang="pt-BR" dirty="0" smtClean="0"/>
              <a:t>                </a:t>
            </a:r>
            <a:r>
              <a:rPr lang="pt-BR" dirty="0" smtClean="0"/>
              <a:t>AUDIÊNCIA </a:t>
            </a:r>
            <a:r>
              <a:rPr lang="pt-BR" dirty="0" smtClean="0"/>
              <a:t>PÚBLICA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38200" y="2802654"/>
            <a:ext cx="10515600" cy="3134683"/>
          </a:xfrm>
        </p:spPr>
        <p:txBody>
          <a:bodyPr/>
          <a:lstStyle/>
          <a:p>
            <a:endParaRPr lang="pt-BR" dirty="0" smtClean="0"/>
          </a:p>
          <a:p>
            <a:pPr marL="0" indent="0" algn="ctr">
              <a:buNone/>
            </a:pPr>
            <a:r>
              <a:rPr lang="pt-BR" sz="3500" dirty="0" smtClean="0"/>
              <a:t>Proposta de Expansão do Perímetro Urbano do</a:t>
            </a:r>
          </a:p>
          <a:p>
            <a:pPr marL="0" indent="0" algn="ctr">
              <a:buNone/>
            </a:pPr>
            <a:r>
              <a:rPr lang="pt-BR" sz="3500" dirty="0" smtClean="0"/>
              <a:t>Distrito de </a:t>
            </a:r>
            <a:r>
              <a:rPr lang="pt-BR" sz="3500" dirty="0" smtClean="0"/>
              <a:t>Ipomeia - Gramados</a:t>
            </a:r>
            <a:endParaRPr lang="pt-BR" sz="3500" dirty="0" smtClean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16" y="1279279"/>
            <a:ext cx="990666" cy="1075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7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>LEI COMPLEMENTAR Nº  53,  DE 19 DE MAIO DE 2004</a:t>
            </a:r>
            <a:br>
              <a:rPr lang="pt-BR" b="1" u="sng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64712"/>
            <a:ext cx="10515600" cy="5112251"/>
          </a:xfrm>
        </p:spPr>
        <p:txBody>
          <a:bodyPr>
            <a:normAutofit/>
          </a:bodyPr>
          <a:lstStyle/>
          <a:p>
            <a:endParaRPr lang="pt-BR" b="1" dirty="0" smtClean="0"/>
          </a:p>
          <a:p>
            <a:r>
              <a:rPr lang="pt-BR" b="1" dirty="0" smtClean="0"/>
              <a:t>§ </a:t>
            </a:r>
            <a:r>
              <a:rPr lang="pt-BR" b="1" dirty="0"/>
              <a:t>4º</a:t>
            </a:r>
            <a:r>
              <a:rPr lang="pt-BR" dirty="0"/>
              <a:t> - Das Zonas, segundo o uso predominante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 Zona de Expansão do Perímetro Urbano:</a:t>
            </a:r>
          </a:p>
          <a:p>
            <a:pPr marL="0" lvl="0" indent="0">
              <a:buNone/>
            </a:pPr>
            <a:r>
              <a:rPr lang="pt-BR" dirty="0" smtClean="0"/>
              <a:t>São áreas fora do perímetro urbano, urbanizadas ou não, que apresentam condições de ocupação, respeitando-se as faixas de proteção. 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b="1" dirty="0" smtClean="0"/>
              <a:t>ZEP – Zona de Expansão do Perímetro Urbano.</a:t>
            </a:r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u="sng" dirty="0" smtClean="0"/>
              <a:t>LEI </a:t>
            </a:r>
            <a:r>
              <a:rPr lang="pt-BR" b="1" u="sng" dirty="0"/>
              <a:t>COMPLEMENTAR N° 160, DE 29 DE OUTUBRO DE </a:t>
            </a:r>
            <a:r>
              <a:rPr lang="pt-BR" b="1" u="sng" dirty="0" smtClean="0"/>
              <a:t>2021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/>
              <a:t>Institui área como Zona de Expansão do Perímetro Urbano - ZEP no Distrito de </a:t>
            </a:r>
            <a:r>
              <a:rPr lang="pt-BR" dirty="0" err="1"/>
              <a:t>Ipoméia</a:t>
            </a:r>
            <a:r>
              <a:rPr lang="pt-BR" dirty="0"/>
              <a:t>, neste Município de Rio das Antas </a:t>
            </a: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endParaRPr lang="pt-BR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8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405745" y="4062845"/>
            <a:ext cx="488373" cy="477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b="12740"/>
          <a:stretch/>
        </p:blipFill>
        <p:spPr bwMode="auto">
          <a:xfrm>
            <a:off x="651354" y="964504"/>
            <a:ext cx="11135638" cy="5212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51354" y="422031"/>
            <a:ext cx="1113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Zona de Expansão  - ZEP – Instituída pela Lei Complementar 160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75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427" y="126134"/>
            <a:ext cx="10515600" cy="1325563"/>
          </a:xfrm>
        </p:spPr>
        <p:txBody>
          <a:bodyPr/>
          <a:lstStyle/>
          <a:p>
            <a:r>
              <a:rPr lang="pt-BR" dirty="0" smtClean="0"/>
              <a:t>Proposta de Ampliação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427" y="1243734"/>
            <a:ext cx="10515600" cy="4351338"/>
          </a:xfrm>
        </p:spPr>
        <p:txBody>
          <a:bodyPr/>
          <a:lstStyle/>
          <a:p>
            <a:r>
              <a:rPr lang="pt-BR" dirty="0" smtClean="0"/>
              <a:t>Área 01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5" y="1451697"/>
            <a:ext cx="7936396" cy="56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Duvidas/ Impugnações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Disponibilização da apresentação nas redes sociais oficiais;</a:t>
            </a:r>
          </a:p>
          <a:p>
            <a:r>
              <a:rPr lang="pt-BR" dirty="0" smtClean="0"/>
              <a:t>Prazo de 3 dias;</a:t>
            </a:r>
          </a:p>
          <a:p>
            <a:r>
              <a:rPr lang="pt-BR" dirty="0" smtClean="0"/>
              <a:t>assessoria@riodasantas.sc.gov.br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6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objeto da proposta de ampliação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9567" y="1690688"/>
            <a:ext cx="1140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8536" y="1776845"/>
            <a:ext cx="412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a Urbanizar   – </a:t>
            </a:r>
            <a:r>
              <a:rPr lang="pt-BR" dirty="0" smtClean="0"/>
              <a:t>2.100,00 </a:t>
            </a:r>
            <a:r>
              <a:rPr lang="pt-BR" dirty="0" smtClean="0"/>
              <a:t>m²</a:t>
            </a:r>
          </a:p>
          <a:p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8182708" y="3626671"/>
            <a:ext cx="973015" cy="902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77" y="1537431"/>
            <a:ext cx="7192390" cy="50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Industrial/ Comercial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914" y="1859973"/>
            <a:ext cx="10837886" cy="4316990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 smtClean="0"/>
              <a:t>Área 01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6" y="1456172"/>
            <a:ext cx="7358298" cy="49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Condições da Urbanização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02" y="1690688"/>
            <a:ext cx="8386996" cy="49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Artigo 182- Constituição Federal 1988</a:t>
            </a:r>
          </a:p>
          <a:p>
            <a:r>
              <a:rPr lang="pt-BR" dirty="0"/>
              <a:t>C</a:t>
            </a:r>
            <a:r>
              <a:rPr lang="pt-BR" dirty="0" smtClean="0"/>
              <a:t>ompetência para editar normas destinadas "a promover, no que couber, adequado ordenamento territorial, mediante planejamento e controle do uso, do parcelamento e da ocupação do solo urbano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0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Necessidade da Realização de Audiência Pública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Previsão contida no Estatuto da Cidade ( Lei nº 10.257</a:t>
            </a:r>
            <a:r>
              <a:rPr lang="pt-BR" dirty="0"/>
              <a:t>, DE 10 DE JULHO DE 2001. 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 smtClean="0"/>
              <a:t>Da Gestão </a:t>
            </a:r>
            <a:r>
              <a:rPr lang="pt-BR" dirty="0"/>
              <a:t>D</a:t>
            </a:r>
            <a:r>
              <a:rPr lang="pt-BR" dirty="0" smtClean="0"/>
              <a:t>emocrática da Cidade</a:t>
            </a:r>
          </a:p>
          <a:p>
            <a:r>
              <a:rPr lang="pt-BR" dirty="0" smtClean="0"/>
              <a:t>Art. 43 – II – Debates, audiências e consultas públicas. </a:t>
            </a:r>
            <a:endParaRPr lang="pt-B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para Ampliação do Perímetro Urbano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t-BR" dirty="0" err="1" smtClean="0"/>
              <a:t>Art</a:t>
            </a:r>
            <a:r>
              <a:rPr lang="pt-BR" dirty="0" smtClean="0"/>
              <a:t> 42 B da Lei nº 10.257, de 10 de julho de 2001.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pt-BR" dirty="0"/>
              <a:t>D</a:t>
            </a:r>
            <a:r>
              <a:rPr lang="pt-BR" dirty="0" smtClean="0"/>
              <a:t>emarcação de novo perímetro urbano ;</a:t>
            </a:r>
          </a:p>
          <a:p>
            <a:pPr marL="1028700" lvl="1" indent="-571500">
              <a:buFont typeface="+mj-lt"/>
              <a:buAutoNum type="romanUcPeriod"/>
            </a:pPr>
            <a:r>
              <a:rPr lang="pt-BR" dirty="0"/>
              <a:t>D</a:t>
            </a:r>
            <a:r>
              <a:rPr lang="pt-BR" dirty="0" smtClean="0"/>
              <a:t>elimitação </a:t>
            </a:r>
            <a:r>
              <a:rPr lang="pt-BR" dirty="0"/>
              <a:t>dos trechos com restrições à urbanização e dos trechos sujeitos a controle especial em função de ameaça de desastres naturais</a:t>
            </a:r>
            <a:r>
              <a:rPr lang="pt-BR" dirty="0" smtClean="0"/>
              <a:t>;</a:t>
            </a:r>
          </a:p>
          <a:p>
            <a:pPr marL="1028700" lvl="1" indent="-571500">
              <a:buFont typeface="+mj-lt"/>
              <a:buAutoNum type="romanUcPeriod"/>
            </a:pPr>
            <a:r>
              <a:rPr lang="pt-BR" dirty="0"/>
              <a:t>D</a:t>
            </a:r>
            <a:r>
              <a:rPr lang="pt-BR" dirty="0" smtClean="0"/>
              <a:t>efinição </a:t>
            </a:r>
            <a:r>
              <a:rPr lang="pt-BR" dirty="0"/>
              <a:t>de diretrizes específicas e de áreas que serão utilizadas para infraestrutura, sistema viário, equipamentos e instalações públicas, urbanas e </a:t>
            </a:r>
            <a:r>
              <a:rPr lang="pt-BR" dirty="0" smtClean="0"/>
              <a:t>sociais;</a:t>
            </a:r>
          </a:p>
          <a:p>
            <a:pPr marL="1028700" lvl="1" indent="-571500">
              <a:buFont typeface="+mj-lt"/>
              <a:buAutoNum type="romanUcPeriod"/>
            </a:pPr>
            <a:r>
              <a:rPr lang="pt-BR" b="1" u="sng" dirty="0">
                <a:solidFill>
                  <a:schemeClr val="accent2"/>
                </a:solidFill>
              </a:rPr>
              <a:t>D</a:t>
            </a:r>
            <a:r>
              <a:rPr lang="pt-BR" b="1" u="sng" dirty="0" smtClean="0">
                <a:solidFill>
                  <a:schemeClr val="accent2"/>
                </a:solidFill>
              </a:rPr>
              <a:t>efinição </a:t>
            </a:r>
            <a:r>
              <a:rPr lang="pt-BR" b="1" u="sng" dirty="0">
                <a:solidFill>
                  <a:schemeClr val="accent2"/>
                </a:solidFill>
              </a:rPr>
              <a:t>de parâmetros de parcelamento, uso e ocupação do solo, de modo a promover a diversidade de usos e contribuir para a geração de emprego e </a:t>
            </a:r>
            <a:r>
              <a:rPr lang="pt-BR" b="1" u="sng" dirty="0" smtClean="0">
                <a:solidFill>
                  <a:schemeClr val="accent2"/>
                </a:solidFill>
              </a:rPr>
              <a:t>renda</a:t>
            </a:r>
            <a:r>
              <a:rPr lang="pt-BR" dirty="0" smtClean="0"/>
              <a:t>; </a:t>
            </a:r>
            <a:endParaRPr lang="pt-BR" dirty="0"/>
          </a:p>
          <a:p>
            <a:pPr marL="1028700" lvl="1" indent="-571500">
              <a:buFont typeface="+mj-lt"/>
              <a:buAutoNum type="romanUcPeriod"/>
            </a:pPr>
            <a:r>
              <a:rPr lang="pt-BR" dirty="0" smtClean="0"/>
              <a:t>A </a:t>
            </a:r>
            <a:r>
              <a:rPr lang="pt-BR" dirty="0"/>
              <a:t>previsão de áreas para habitação de interesse social por meio da demarcação de zonas especiais de interesse social e de outros instrumentos de política urbana, quando o uso habitacional for permitido</a:t>
            </a:r>
            <a:r>
              <a:rPr lang="pt-BR" dirty="0" smtClean="0"/>
              <a:t>;</a:t>
            </a:r>
          </a:p>
          <a:p>
            <a:pPr marL="1028700" lvl="1" indent="-571500">
              <a:buFont typeface="+mj-lt"/>
              <a:buAutoNum type="romanUcPeriod"/>
            </a:pPr>
            <a:r>
              <a:rPr lang="pt-BR" dirty="0" smtClean="0"/>
              <a:t>Definição </a:t>
            </a:r>
            <a:r>
              <a:rPr lang="pt-BR" dirty="0"/>
              <a:t>de diretrizes e instrumentos específicos para proteção ambiental e do patrimônio histórico e cultural; e   </a:t>
            </a:r>
          </a:p>
          <a:p>
            <a:pPr marL="1028700" lvl="1" indent="-571500">
              <a:buFont typeface="+mj-lt"/>
              <a:buAutoNum type="romanUcPeriod"/>
            </a:pPr>
            <a:r>
              <a:rPr lang="pt-BR" dirty="0" smtClean="0"/>
              <a:t>Definição </a:t>
            </a:r>
            <a:r>
              <a:rPr lang="pt-BR" dirty="0"/>
              <a:t>de mecanismos para garantir a justa distribuição dos ônus e benefícios decorrentes do processo de urbanização do território de expansão urbana e a recuperação para a coletividade da valorização imobiliária resultante da ação do poder público.</a:t>
            </a:r>
            <a:endParaRPr lang="pt-BR" dirty="0" smtClean="0"/>
          </a:p>
          <a:p>
            <a:pPr marL="1028700" lvl="1" indent="-571500">
              <a:buFont typeface="+mj-lt"/>
              <a:buAutoNum type="romanUcPeriod"/>
            </a:pPr>
            <a:endParaRPr lang="pt-BR" dirty="0" smtClean="0"/>
          </a:p>
          <a:p>
            <a:pPr marL="1028700" lvl="1" indent="-571500">
              <a:buFont typeface="+mj-lt"/>
              <a:buAutoNum type="romanU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48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u="sng" dirty="0" smtClean="0"/>
              <a:t>LEI COMPLEMENTAR Nº 51, DE 06/05/2004 – PLANO DIRETOR </a:t>
            </a:r>
            <a:br>
              <a:rPr lang="pt-BR" sz="4000" b="1" u="sng" dirty="0" smtClean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3122"/>
            <a:ext cx="10515600" cy="4622105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/>
              <a:t>Art. 3º</a:t>
            </a:r>
            <a:r>
              <a:rPr lang="pt-BR" sz="1600" dirty="0"/>
              <a:t> - Para que se atinja o objetivo básico do Plano Físico e Territorial Urbano de </a:t>
            </a:r>
            <a:r>
              <a:rPr lang="pt-BR" sz="1600" b="1" dirty="0"/>
              <a:t>Rio das Antas,</a:t>
            </a:r>
            <a:r>
              <a:rPr lang="pt-BR" sz="1600" dirty="0"/>
              <a:t> ficam estabelecidas as seguintes diretrizes:</a:t>
            </a:r>
          </a:p>
          <a:p>
            <a:pPr lvl="0" algn="just"/>
            <a:r>
              <a:rPr lang="pt-BR" sz="1600" dirty="0" smtClean="0"/>
              <a:t>assegurar </a:t>
            </a:r>
            <a:r>
              <a:rPr lang="pt-BR" sz="1600" dirty="0"/>
              <a:t>os serviços de </a:t>
            </a:r>
            <a:r>
              <a:rPr lang="pt-BR" sz="1600" dirty="0" err="1"/>
              <a:t>infra-estrutura</a:t>
            </a:r>
            <a:r>
              <a:rPr lang="pt-BR" sz="1600" dirty="0"/>
              <a:t> básica como rede de água, esgoto sanitário, drenagem urbana, coleta de lixo, energia elétrica e pavimentação, além dos equipamentos comunitários necessários à população atual e futura</a:t>
            </a:r>
            <a:r>
              <a:rPr lang="pt-BR" sz="1600" dirty="0" smtClean="0"/>
              <a:t>;</a:t>
            </a:r>
            <a:r>
              <a:rPr lang="pt-BR" sz="1600" dirty="0"/>
              <a:t> </a:t>
            </a:r>
          </a:p>
          <a:p>
            <a:pPr lvl="0" algn="just"/>
            <a:r>
              <a:rPr lang="pt-BR" sz="1600" b="1" u="sng" dirty="0">
                <a:solidFill>
                  <a:schemeClr val="accent2"/>
                </a:solidFill>
              </a:rPr>
              <a:t>criar áreas industriais, de maneira a obter facilidade de escoamento da produção, e evitar conflitos entre os usos industriais e residenciais</a:t>
            </a:r>
            <a:r>
              <a:rPr lang="pt-BR" sz="1600" u="sng" dirty="0">
                <a:solidFill>
                  <a:schemeClr val="accent2"/>
                </a:solidFill>
              </a:rPr>
              <a:t>.</a:t>
            </a:r>
          </a:p>
          <a:p>
            <a:pPr lvl="0" algn="just"/>
            <a:r>
              <a:rPr lang="pt-BR" sz="1600" dirty="0" smtClean="0"/>
              <a:t>estimular </a:t>
            </a:r>
            <a:r>
              <a:rPr lang="pt-BR" sz="1600" dirty="0"/>
              <a:t>o aproveitamento do potencial turístico do Município através do turismo ecológico-rural; da preservação histórica, cultural e ambiental; e da implantação de equipamentos e </a:t>
            </a:r>
            <a:r>
              <a:rPr lang="pt-BR" sz="1600" dirty="0" err="1"/>
              <a:t>infra-estrutura</a:t>
            </a:r>
            <a:r>
              <a:rPr lang="pt-BR" sz="1600" dirty="0" smtClean="0"/>
              <a:t>.</a:t>
            </a:r>
            <a:r>
              <a:rPr lang="pt-BR" sz="1600" dirty="0"/>
              <a:t> </a:t>
            </a:r>
          </a:p>
          <a:p>
            <a:pPr lvl="0" algn="just"/>
            <a:r>
              <a:rPr lang="pt-BR" sz="1600" dirty="0"/>
              <a:t>impedir a ocupação de locais inadequados que coloquem em risco os recursos naturais e a segurança da população;</a:t>
            </a:r>
          </a:p>
          <a:p>
            <a:pPr lvl="0" algn="just"/>
            <a:r>
              <a:rPr lang="pt-BR" sz="1600" dirty="0" smtClean="0"/>
              <a:t>intensificar </a:t>
            </a:r>
            <a:r>
              <a:rPr lang="pt-BR" sz="1600" dirty="0"/>
              <a:t>o uso das regiões bem servidas de </a:t>
            </a:r>
            <a:r>
              <a:rPr lang="pt-BR" sz="1600" dirty="0" err="1"/>
              <a:t>infra-estrutura</a:t>
            </a:r>
            <a:r>
              <a:rPr lang="pt-BR" sz="1600" dirty="0"/>
              <a:t> e equipamentos para otimizar o seu aproveitamento;</a:t>
            </a:r>
          </a:p>
          <a:p>
            <a:pPr lvl="0" algn="just"/>
            <a:r>
              <a:rPr lang="pt-BR" sz="1600" b="1" u="sng" dirty="0" smtClean="0">
                <a:solidFill>
                  <a:schemeClr val="accent2"/>
                </a:solidFill>
              </a:rPr>
              <a:t>direcionar </a:t>
            </a:r>
            <a:r>
              <a:rPr lang="pt-BR" sz="1600" b="1" u="sng" dirty="0">
                <a:solidFill>
                  <a:schemeClr val="accent2"/>
                </a:solidFill>
              </a:rPr>
              <a:t>o crescimento da cidade para áreas propícias à urbanização, evitando problemas ambientais e de trânsito</a:t>
            </a:r>
            <a:r>
              <a:rPr lang="pt-BR" sz="1600" dirty="0"/>
              <a:t>;</a:t>
            </a:r>
          </a:p>
          <a:p>
            <a:pPr lvl="0" algn="just"/>
            <a:r>
              <a:rPr lang="pt-BR" sz="1600" dirty="0" smtClean="0"/>
              <a:t>proteger </a:t>
            </a:r>
            <a:r>
              <a:rPr lang="pt-BR" sz="1600" dirty="0"/>
              <a:t>o meio ambiente, e com ele o ser humano, de qualquer forma de degradação ambiental, mantendo a qualidade de vida urbana;</a:t>
            </a:r>
          </a:p>
          <a:p>
            <a:pPr lvl="0" algn="just"/>
            <a:r>
              <a:rPr lang="pt-BR" sz="1600" dirty="0" smtClean="0"/>
              <a:t>dotar </a:t>
            </a:r>
            <a:r>
              <a:rPr lang="pt-BR" sz="1600" dirty="0"/>
              <a:t>o Município de instrumentos técnicos e administrativos capazes de coibir os problemas do desenvolvimento urbano futuro, antes que os mesmos aconteçam, a ao mesmo tempo indicar soluções para os problemas atuais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826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3432"/>
            <a:ext cx="10515600" cy="1072193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>LEI COMPLEMENTAR Nº  53,  DE 19 DE MAIO DE 2004.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DISPÕE </a:t>
            </a:r>
            <a:r>
              <a:rPr lang="pt-BR" dirty="0"/>
              <a:t>SOBRE O USO E OCUPAÇÃO DO SOLO URBANO (</a:t>
            </a:r>
            <a:r>
              <a:rPr lang="pt-BR" b="1" dirty="0"/>
              <a:t>ZONEAMENTO</a:t>
            </a:r>
            <a:r>
              <a:rPr lang="pt-BR" dirty="0"/>
              <a:t>) DA SEDE DO MUNICÍPIO DE RIO DAS ANTAS E DA SEDE DO DISTRITO </a:t>
            </a:r>
            <a:r>
              <a:rPr lang="pt-BR" dirty="0" smtClean="0"/>
              <a:t>DE IPOMÉIA </a:t>
            </a:r>
            <a:r>
              <a:rPr lang="pt-BR" dirty="0"/>
              <a:t>E DÁ OUTRAS PROVIDÊNCIAS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/>
              <a:t>Art. 3º</a:t>
            </a:r>
            <a:r>
              <a:rPr lang="pt-BR" dirty="0"/>
              <a:t> – Para efeito de aplicação da presente Lei, são adotadas as seguintes definições</a:t>
            </a:r>
            <a:r>
              <a:rPr lang="pt-BR" dirty="0" smtClean="0"/>
              <a:t>:</a:t>
            </a:r>
          </a:p>
          <a:p>
            <a:pPr algn="just"/>
            <a:r>
              <a:rPr lang="pt-BR" b="1" dirty="0"/>
              <a:t>§ 1º</a:t>
            </a:r>
            <a:r>
              <a:rPr lang="pt-BR" dirty="0"/>
              <a:t> - Zoneamento é a divisão da área do Perímetro Urbano da Sede do Município  e da Sede do Distrito de </a:t>
            </a:r>
            <a:r>
              <a:rPr lang="pt-BR" dirty="0" err="1"/>
              <a:t>Ipoméia</a:t>
            </a:r>
            <a:r>
              <a:rPr lang="pt-BR" dirty="0"/>
              <a:t> em zonas para as quais são definidos os usos e os parâmetros de ocupação do solo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(...)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7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528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            MUNICÍPIO DE RIO DAS ANTAS                 AUDIÊNCIA PÚBLICA</vt:lpstr>
      <vt:lpstr>Área objeto da proposta de ampliação </vt:lpstr>
      <vt:lpstr>Objetivo Industrial/ Comercial  </vt:lpstr>
      <vt:lpstr>Condições da Urbanização </vt:lpstr>
      <vt:lpstr>Competência </vt:lpstr>
      <vt:lpstr>Necessidade da Realização de Audiência Pública </vt:lpstr>
      <vt:lpstr>Requisitos para Ampliação do Perímetro Urbano </vt:lpstr>
      <vt:lpstr>LEI COMPLEMENTAR Nº 51, DE 06/05/2004 – PLANO DIRETOR  </vt:lpstr>
      <vt:lpstr>LEI COMPLEMENTAR Nº  53,  DE 19 DE MAIO DE 2004. </vt:lpstr>
      <vt:lpstr> LEI COMPLEMENTAR Nº  53,  DE 19 DE MAIO DE 2004 </vt:lpstr>
      <vt:lpstr>Apresentação do PowerPoint</vt:lpstr>
      <vt:lpstr>Proposta de Ampliação </vt:lpstr>
      <vt:lpstr>Duvidas/ Impugnações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MUNICÍPIO DE RIO DAS ANTAS                 2ª AUDIÊNCIA PÚBLICA</dc:title>
  <dc:creator>User</dc:creator>
  <cp:lastModifiedBy>User</cp:lastModifiedBy>
  <cp:revision>31</cp:revision>
  <cp:lastPrinted>2022-06-22T15:36:26Z</cp:lastPrinted>
  <dcterms:created xsi:type="dcterms:W3CDTF">2022-04-04T18:54:39Z</dcterms:created>
  <dcterms:modified xsi:type="dcterms:W3CDTF">2023-10-25T14:06:19Z</dcterms:modified>
</cp:coreProperties>
</file>