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72" r:id="rId8"/>
    <p:sldId id="273" r:id="rId9"/>
    <p:sldId id="265" r:id="rId10"/>
    <p:sldId id="271" r:id="rId11"/>
    <p:sldId id="266" r:id="rId12"/>
    <p:sldId id="267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6" r:id="rId25"/>
    <p:sldId id="287" r:id="rId26"/>
    <p:sldId id="290" r:id="rId27"/>
    <p:sldId id="289" r:id="rId28"/>
    <p:sldId id="288" r:id="rId29"/>
    <p:sldId id="292" r:id="rId30"/>
    <p:sldId id="308" r:id="rId31"/>
    <p:sldId id="309" r:id="rId32"/>
    <p:sldId id="310" r:id="rId33"/>
    <p:sldId id="311" r:id="rId34"/>
    <p:sldId id="312" r:id="rId35"/>
    <p:sldId id="313" r:id="rId36"/>
    <p:sldId id="305" r:id="rId37"/>
    <p:sldId id="306" r:id="rId38"/>
    <p:sldId id="291" r:id="rId39"/>
    <p:sldId id="294" r:id="rId40"/>
    <p:sldId id="295" r:id="rId41"/>
    <p:sldId id="296" r:id="rId42"/>
    <p:sldId id="297" r:id="rId43"/>
    <p:sldId id="298" r:id="rId44"/>
    <p:sldId id="299" r:id="rId45"/>
    <p:sldId id="307" r:id="rId46"/>
    <p:sldId id="300" r:id="rId47"/>
    <p:sldId id="301" r:id="rId48"/>
    <p:sldId id="302" r:id="rId49"/>
    <p:sldId id="303" r:id="rId50"/>
    <p:sldId id="304" r:id="rId5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91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50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41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59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78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6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14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09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14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29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31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537BE-9EBB-4B6D-844A-061E0D052CEA}" type="datetimeFigureOut">
              <a:rPr lang="pt-BR" smtClean="0"/>
              <a:t>28/09/2021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E6E4D-5166-4025-88DC-102247DB65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88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mailto:assessoria@riodasantas.sc.gov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riodasantas.sc.gov.br/" TargetMode="External"/><Relationship Id="rId4" Type="http://schemas.openxmlformats.org/officeDocument/2006/relationships/hyperlink" Target="https://riodasantas.atende.net/?pg=transparencia#!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4000" dirty="0" smtClean="0">
              <a:latin typeface="Garamond" panose="02020404030301010803" pitchFamily="18" charset="0"/>
            </a:endParaRPr>
          </a:p>
          <a:p>
            <a:r>
              <a:rPr lang="pt-BR" sz="4000" b="1" u="sng" dirty="0" smtClean="0">
                <a:latin typeface="Garamond" panose="02020404030301010803" pitchFamily="18" charset="0"/>
              </a:rPr>
              <a:t>AUDIÊNCIA PÚBLICA</a:t>
            </a:r>
          </a:p>
          <a:p>
            <a:r>
              <a:rPr lang="pt-BR" sz="4000" dirty="0" smtClean="0">
                <a:latin typeface="Garamond" panose="02020404030301010803" pitchFamily="18" charset="0"/>
              </a:rPr>
              <a:t>LEI DE RESPONSABILIDADE FISCAL</a:t>
            </a:r>
          </a:p>
          <a:p>
            <a:r>
              <a:rPr lang="pt-BR" sz="4000" dirty="0" smtClean="0">
                <a:latin typeface="Garamond" panose="02020404030301010803" pitchFamily="18" charset="0"/>
              </a:rPr>
              <a:t>1º E 2º QUADRIMESTRE DE 2021  </a:t>
            </a:r>
            <a:endParaRPr lang="pt-BR" sz="4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1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43313"/>
              </p:ext>
            </p:extLst>
          </p:nvPr>
        </p:nvGraphicFramePr>
        <p:xfrm>
          <a:off x="1029571" y="1695853"/>
          <a:ext cx="10007598" cy="638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8020"/>
                <a:gridCol w="741958"/>
                <a:gridCol w="741958"/>
                <a:gridCol w="927447"/>
                <a:gridCol w="741958"/>
                <a:gridCol w="741958"/>
                <a:gridCol w="1298426"/>
                <a:gridCol w="741958"/>
                <a:gridCol w="741957"/>
                <a:gridCol w="741958"/>
              </a:tblGrid>
              <a:tr h="1619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000" u="sng" strike="noStrike" dirty="0">
                          <a:effectLst/>
                        </a:rPr>
                        <a:t>DESPESAS</a:t>
                      </a:r>
                      <a:endParaRPr lang="pt-BR" sz="10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DOTAÇÃO INICIAL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DOTAÇÃO ATUALIZADA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DESPESAS EMPENHADAS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SALDO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DESPESAS LIQUIDADAS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SALDO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DESPESAS PAGAS ATÉ 1º Quadrimestre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No 1º Quadrimestre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Até 1º Quadrimestre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No 1º Quadrimestre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Até 1º Quadrimestre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u="none" strike="noStrike">
                          <a:effectLst/>
                        </a:rPr>
                        <a:t>(d)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(e)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(f)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(g) = (e-f)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 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(h)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(i) = (</a:t>
                      </a:r>
                      <a:r>
                        <a:rPr lang="pt-BR" sz="1000" u="none" strike="noStrike" dirty="0" err="1">
                          <a:effectLst/>
                        </a:rPr>
                        <a:t>e-h</a:t>
                      </a:r>
                      <a:r>
                        <a:rPr lang="pt-BR" sz="1000" u="none" strike="noStrike" dirty="0">
                          <a:effectLst/>
                        </a:rPr>
                        <a:t>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(j)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950184"/>
              </p:ext>
            </p:extLst>
          </p:nvPr>
        </p:nvGraphicFramePr>
        <p:xfrm>
          <a:off x="1054622" y="2484404"/>
          <a:ext cx="10007599" cy="3828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9099"/>
                <a:gridCol w="989556"/>
                <a:gridCol w="926926"/>
                <a:gridCol w="964504"/>
                <a:gridCol w="926926"/>
                <a:gridCol w="789140"/>
                <a:gridCol w="977030"/>
                <a:gridCol w="977030"/>
                <a:gridCol w="563671"/>
                <a:gridCol w="953717"/>
              </a:tblGrid>
              <a:tr h="47407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AMORTIZAÇÃO DA DÍV. / REFINANCIAMENTO (XI)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407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  Amortização da Dívida Interna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Dívida Mobiliária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Dívida Contratual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407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Amortização da Dívida Externa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Dívida Mobiliária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Dívida Contratual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407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TOTAL DAS DESPESAS (X + XI)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33.895.600,00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36.777.331,72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16.356.404,83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16.356.404,83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20.420.926,89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10.127.328,50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10.127.328,50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26.650.003,22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9.806.304,67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SUPERÁVIT (XIII)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2.478.936,37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2.799.960,20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407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TOTAL COM SUPERÁVIT (XIV) = (XII + XIII)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33.895.600,00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36.777.331,72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16.356.404,83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16.356.404,83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-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10.127.328,50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12.606.264,87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u="none" strike="noStrike" dirty="0">
                          <a:effectLst/>
                        </a:rPr>
                        <a:t>-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12.606.264,87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4305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RESERVA DO RPPS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68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40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509969"/>
              </p:ext>
            </p:extLst>
          </p:nvPr>
        </p:nvGraphicFramePr>
        <p:xfrm>
          <a:off x="1104727" y="1746546"/>
          <a:ext cx="10007598" cy="4817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8020"/>
                <a:gridCol w="741958"/>
                <a:gridCol w="370979"/>
                <a:gridCol w="370979"/>
                <a:gridCol w="741958"/>
                <a:gridCol w="185489"/>
                <a:gridCol w="998148"/>
                <a:gridCol w="789139"/>
                <a:gridCol w="438587"/>
                <a:gridCol w="312975"/>
                <a:gridCol w="146332"/>
                <a:gridCol w="642808"/>
                <a:gridCol w="293472"/>
                <a:gridCol w="459307"/>
                <a:gridCol w="185489"/>
                <a:gridCol w="741958"/>
              </a:tblGrid>
              <a:tr h="204080"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RECEITAS INTRA-ORÇAMENTÁRIAS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PREVISÃO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PREVISÃO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RECEITAS REALIZADAS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8057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(b/a)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(c/a)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(a-c)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RECEITAS (INTRA-ORÇAMENTÁRIAS) (II)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1.954.700,00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1.954.700,00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35,18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35,18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1.266.974,98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RECEITAS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1.954.700,00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1.954.700,00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35,18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35,18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1.266.974,98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CONTRIBUIÇÕES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1.148.700,00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1.148.700,00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36,37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36,37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730.974,98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 Contribuições Sociais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1.148.700,00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1.148.700,00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36,37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36,37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730.974,98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OUTRAS RECEITAS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270.000,00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270.000,00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536.000,00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 Demais Receitas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270.000,00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270.000,00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536.000,00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gridSpan="3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DESPESAS INTRA-ORÇAMENTARIAS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EMPENHADAS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LIQUIDADAS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PAGAS ATÉ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759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Até 1º Quadrimestre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Até 1º Quadrimestre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0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(f)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(g) = (e-f)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(h)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(i) = (e-h)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(j)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80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DESPESAS (INTRA-ORÇAMENTÁRIAS) (IX)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1.950.050,00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1.949.050,00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1.291.323,95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1.291.323,95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657.726,05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1.261.324,98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80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DESPESAS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1.950.050,00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1.949.050,00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1.291.323,95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1.291.323,95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657.726,05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1.261.324,98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805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PESSOAL E ENGARGOS SOCIAIS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1.144.050,00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1.143.050,00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485.323,95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485.323,95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657.726,05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725.324,98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417.725,02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8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OUTRAS DESPESAS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806.000,00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806.000,00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806.000,00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806.000,00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270.000,00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270.000,00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536.000,00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270.000,00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27895"/>
              </p:ext>
            </p:extLst>
          </p:nvPr>
        </p:nvGraphicFramePr>
        <p:xfrm>
          <a:off x="1556792" y="1753644"/>
          <a:ext cx="8928102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8102"/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BALANÇO ORÇAMENTÁRIO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Orçamentos Fiscal e da Seguridade Social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Entidade: Consolidado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 Período de Referência: Janeiro a Agosto de 2021 / </a:t>
                      </a:r>
                      <a:r>
                        <a:rPr lang="pt-BR" sz="1200" b="1" u="none" strike="noStrike" dirty="0">
                          <a:effectLst/>
                        </a:rPr>
                        <a:t>Quadrimestre Maio-Agosto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362235"/>
              </p:ext>
            </p:extLst>
          </p:nvPr>
        </p:nvGraphicFramePr>
        <p:xfrm>
          <a:off x="1092200" y="2518917"/>
          <a:ext cx="10007599" cy="3829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7316"/>
                <a:gridCol w="1001714"/>
                <a:gridCol w="1001714"/>
                <a:gridCol w="1001714"/>
                <a:gridCol w="496087"/>
                <a:gridCol w="1011253"/>
                <a:gridCol w="496087"/>
                <a:gridCol w="1001714"/>
              </a:tblGrid>
              <a:tr h="1619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RECEITAS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PREVISÃO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PREVISÃO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RECEITAS REALIZADAS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(b/a)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(c/a)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(a-c)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RECEITAS (EXCETO INTRA-ORÇAMENTÁRIAS) (I)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31.940.900,00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31.940.900,00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13.118.186,19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41,07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25.036.726,04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78,38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6.904.173,96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RECEITAS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31.910.900,00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31.910.900,00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13.118.186,19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41,11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24.636.726,04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77,20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7.274.173,96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IMPOSTOS, TAXAS E CONTRIBUIÇÕES DE MELHORIA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2.265.800,00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2.265.800,00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1.329.363,63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58,67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1.982.269,69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87,49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283.530,31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CONTRIBUIÇÕES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2.015.000,00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2.015.000,00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678.861,10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33,69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1.339.524,86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66,48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675.475,14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RECEITA PATRIMONIAL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1.252.000,00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1.252.000,00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201.433,01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16,09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271.425,86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21,68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980.574,14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RECEITA AGROPECUÁRIA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RECEITA INDUSTRIAL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RECEITA DE SERVIÇOS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58.803,50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79.771,98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47,48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88.228,02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TRANSFERÊNCIAS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26.095.200,00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26.095.200,00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10.774.746,86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41,29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20.739.080,69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79,47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5.356.119,31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OUTRAS RECEITAS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114.900,00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114.900,00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74.978,09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65,26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224.652,96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195,52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(109.752,96)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RECEITAS DE CAPITAL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1.333,33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(370.000,00)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OPERAÇÕES DE CRÉDITO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ALIENAÇÃO DE BENS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AMORTIZAÇÕES DE EMPRÉSTIMOS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TRANSFERÊNCIAS DE CAPITAL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(400.000,00)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9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27895"/>
              </p:ext>
            </p:extLst>
          </p:nvPr>
        </p:nvGraphicFramePr>
        <p:xfrm>
          <a:off x="1556792" y="1753644"/>
          <a:ext cx="8928102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8102"/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BALANÇO ORÇAMENTÁRIO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Orçamentos Fiscal e da Seguridade Social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Entidade: Consolidado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 Período de Referência: Janeiro a Agosto de 2021 / </a:t>
                      </a:r>
                      <a:r>
                        <a:rPr lang="pt-BR" sz="1200" b="1" u="none" strike="noStrike" dirty="0">
                          <a:effectLst/>
                        </a:rPr>
                        <a:t>Quadrimestre Maio-Agosto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90258"/>
              </p:ext>
            </p:extLst>
          </p:nvPr>
        </p:nvGraphicFramePr>
        <p:xfrm>
          <a:off x="1054622" y="2610579"/>
          <a:ext cx="10007599" cy="3614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7316"/>
                <a:gridCol w="1001714"/>
                <a:gridCol w="1001714"/>
                <a:gridCol w="1001714"/>
                <a:gridCol w="496087"/>
                <a:gridCol w="1011253"/>
                <a:gridCol w="496087"/>
                <a:gridCol w="1001714"/>
              </a:tblGrid>
              <a:tr h="25905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300" u="sng" strike="noStrike" dirty="0">
                          <a:effectLst/>
                        </a:rPr>
                        <a:t>RECEITAS</a:t>
                      </a:r>
                      <a:endParaRPr lang="pt-BR" sz="13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PREVISÃO INICIAL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PREVISÃO ATUALIZADA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RECEITAS REALIZADAS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SALDO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622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No 2º Quadrimestre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%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Até 2º Quadrimestre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%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905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(a)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(b)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(b/a)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(c)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(c/a)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(</a:t>
                      </a:r>
                      <a:r>
                        <a:rPr lang="pt-BR" sz="1300" u="none" strike="noStrike" dirty="0" err="1">
                          <a:effectLst/>
                        </a:rPr>
                        <a:t>a-c</a:t>
                      </a:r>
                      <a:r>
                        <a:rPr lang="pt-BR" sz="1300" u="none" strike="noStrike" dirty="0">
                          <a:effectLst/>
                        </a:rPr>
                        <a:t>)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  OUTRAS RECEITAS DE CAPITAL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RECEITAS (INTRA-ORÇAMENTÁRIAS) (II)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1.954.700,00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1.954.700,00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622.141,98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31,83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1.309.867,00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67,01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644.833,00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SUBTOTAL DAS RECEITAS (III) = (I + II)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33.895.600,00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33.895.600,00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13.740.328,17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40,54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26.346.593,04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77,73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7.549.006,96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OPERAÇÕES DE CRÉDITO / REFINANCIAMENTO (IV)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TOTAL DAS RECEITAS (V) = (III + IV)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33.895.600,00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33.895.600,00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13.740.328,17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40,54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26.346.593,04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77,73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7.549.006,96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DÉFICIT (VI)¹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-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-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-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-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TOTAL COM DÉFICIT (VII) = (V + VI)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33.895.600,00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33.895.600,00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13.740.328,17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40,54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26.346.593,04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77,73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7.549.006,96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SALDOS DE EXERCÍCIOS ANTERIORES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2.842.977,30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-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2.039.519,10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-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Recursos Arrecadados em Exercícios Anteriores - RPPS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905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Superávit Financeiro Utilizado para Créditos Adicionais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2.842.977,30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-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2.039.519,10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-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-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27895"/>
              </p:ext>
            </p:extLst>
          </p:nvPr>
        </p:nvGraphicFramePr>
        <p:xfrm>
          <a:off x="1556792" y="1753644"/>
          <a:ext cx="8928102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8102"/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BALANÇO ORÇAMENTÁRIO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Orçamentos Fiscal e da Seguridade Social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Entidade: Consolidado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 Período de Referência: Janeiro a Agosto de 2021 / </a:t>
                      </a:r>
                      <a:r>
                        <a:rPr lang="pt-BR" sz="1200" b="1" u="none" strike="noStrike" dirty="0">
                          <a:effectLst/>
                        </a:rPr>
                        <a:t>Quadrimestre Maio-Agosto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94393"/>
              </p:ext>
            </p:extLst>
          </p:nvPr>
        </p:nvGraphicFramePr>
        <p:xfrm>
          <a:off x="751561" y="2578155"/>
          <a:ext cx="10348238" cy="4173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3332"/>
                <a:gridCol w="964504"/>
                <a:gridCol w="1002082"/>
                <a:gridCol w="1002083"/>
                <a:gridCol w="1027134"/>
                <a:gridCol w="926926"/>
                <a:gridCol w="914400"/>
                <a:gridCol w="977030"/>
                <a:gridCol w="951978"/>
                <a:gridCol w="978769"/>
              </a:tblGrid>
              <a:tr h="1619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50" u="sng" strike="noStrike" dirty="0">
                          <a:effectLst/>
                        </a:rPr>
                        <a:t>DESPESAS</a:t>
                      </a:r>
                      <a:endParaRPr lang="pt-BR" sz="115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DOTAÇÃO INICIAL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DOTAÇÃO ATUALIZADA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DESPESAS EMPENHADAS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SALDO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DESPESAS LIQUIDADAS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SALDO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DESPESAS PAGAS ATÉ 2º Quadrimestre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No 2º Quadrimestre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Até 2º Quadrimestre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No 2º Quadrimestre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Até 2º Quadrimestre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50" u="none" strike="noStrike">
                          <a:effectLst/>
                        </a:rPr>
                        <a:t>(d)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(e)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50" u="none" strike="noStrike">
                          <a:effectLst/>
                        </a:rPr>
                        <a:t> 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(f)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(g) = (e-f) 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 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(h)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(i) = (e-h)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50" u="none" strike="noStrike">
                          <a:effectLst/>
                        </a:rPr>
                        <a:t>(j)</a:t>
                      </a:r>
                      <a:endParaRPr lang="pt-BR" sz="11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DESPESAS (EXCETO INTRA-ORÇAMENTÁRIAS) (VIII)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31.945.550,00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36.604.813,46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12.105.362,56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27.170.443,44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9.434.370,02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12.014.517,85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21.454.121,33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15.150.692,13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21.219.359,82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   DESPESAS CORRENTES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29.942.400,00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33.018.168,43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11.203.235,27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24.901.849,20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8.116.319,23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11.300.988,67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20.078.713,54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12.939.454,89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19.846.721,03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     Pessoal e Encargos Sociais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17.686.580,00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16.969.712,14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5.668.966,58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10.814.758,10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6.154.954,04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5.688.367,63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10.793.142,45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6.176.569,69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10.793.142,45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     Juros e Encargos da Dívida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165.000,00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165.000,00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(3.077,83)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143.422,17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21.577,83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46.614,46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87.026,41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77.973,59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87.026,41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     Outras Despesas Correntes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12.090.820,00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15.883.456,29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5.537.346,52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13.943.668,93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1.939.787,36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5.566.006,58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9.198.544,68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6.684.911,61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8.966.552,17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   DESPESAS DE CAPITAL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1.983.150,00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3.566.645,03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902.127,29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2.268.594,24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1.298.050,79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713.529,18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1.375.407,79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2.191.237,24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1.372.638,79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     Investimentos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1.113.150,00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2.766.645,03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902.057,87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1.468.895,59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1.297.749,44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451.897,49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823.085,95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1.943.559,08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820.316,95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     Inversões Financeiras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70.000,00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0,00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     Amortização da Dívida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800.000,00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800.000,00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69,42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799.698,65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301,35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261.631,69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552.321,84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247.678,16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552.321,84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RESERVA DE CONTINGÊNCIA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20.000,00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20.000,00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20.000,00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20.000,00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0,00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DESPESAS (INTRA-ORÇAMENTÁRIAS) (IX)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1.950.050,00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1.918.050,00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298.115,34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1.589.439,29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328.610,71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622.141,98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>
                          <a:effectLst/>
                        </a:rPr>
                        <a:t>1.309.867,00</a:t>
                      </a:r>
                      <a:endParaRPr lang="pt-BR" sz="11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608.183,00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1.309.867,00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50" u="none" strike="noStrike" dirty="0">
                          <a:effectLst/>
                        </a:rPr>
                        <a:t>SUBTOTAL DAS DESPESAS (X) = (VIII + IX)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33.895.600,00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38.522.863,46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12.403.477,90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28.759.882,73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9.762.980,73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12.636.659,83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22.763.988,33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15.758.875,13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50" u="none" strike="noStrike" dirty="0">
                          <a:effectLst/>
                        </a:rPr>
                        <a:t>22.529.226,82</a:t>
                      </a:r>
                      <a:endParaRPr lang="pt-BR" sz="11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28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27895"/>
              </p:ext>
            </p:extLst>
          </p:nvPr>
        </p:nvGraphicFramePr>
        <p:xfrm>
          <a:off x="1556792" y="1753644"/>
          <a:ext cx="8928102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8102"/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BALANÇO ORÇAMENTÁRIO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Orçamentos Fiscal e da Seguridade Social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Entidade: Consolidado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 Período de Referência: Janeiro a Agosto de 2021 / </a:t>
                      </a:r>
                      <a:r>
                        <a:rPr lang="pt-BR" sz="1200" b="1" u="none" strike="noStrike" dirty="0">
                          <a:effectLst/>
                        </a:rPr>
                        <a:t>Quadrimestre Maio-Agosto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076271"/>
              </p:ext>
            </p:extLst>
          </p:nvPr>
        </p:nvGraphicFramePr>
        <p:xfrm>
          <a:off x="814192" y="2518410"/>
          <a:ext cx="10285607" cy="38573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2257"/>
                <a:gridCol w="978425"/>
                <a:gridCol w="952676"/>
                <a:gridCol w="978424"/>
                <a:gridCol w="1004171"/>
                <a:gridCol w="926928"/>
                <a:gridCol w="952676"/>
                <a:gridCol w="991297"/>
                <a:gridCol w="1017046"/>
                <a:gridCol w="1031707"/>
              </a:tblGrid>
              <a:tr h="20397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DESPESAS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EMPENHADAS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LIQUIDADAS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PAGAS 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85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3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(f)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(g) = (e-f)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(h)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(i) = (e-h)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(j)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5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AMORTIZAÇÃO DA DÍV. / REFINANCIAMENTO (XI)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5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Amortização da Dívida Interna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Dívida Mobiliária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Dívida Contratual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5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Amortização da Dívida Externa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Dívida Mobiliária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Dívida Contratual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5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TOTAL DAS DESPESAS (X + XI)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33.895.600,00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38.522.863,46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12.403.477,90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28.759.882,73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9.762.980,73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12.636.659,83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22.763.988,33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15.758.875,13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22.529.226,82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SUPERÁVIT (XIII)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3.582.604,71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3.817.366,22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553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TOTAL COM SUPERÁVIT (XIV) = (XII + XIII)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33.895.600,00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38.522.863,46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12.403.477,90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28.759.882,73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12.636.659,83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26.346.593,04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26.346.593,04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0397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RESERVA DO RPPS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38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27895"/>
              </p:ext>
            </p:extLst>
          </p:nvPr>
        </p:nvGraphicFramePr>
        <p:xfrm>
          <a:off x="1556792" y="1753644"/>
          <a:ext cx="8928102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8102"/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BALANÇO ORÇAMENTÁRIO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Orçamentos Fiscal e da Seguridade Social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Entidade: Consolidado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 Período de Referência: Janeiro a Agosto de 2021 / </a:t>
                      </a:r>
                      <a:r>
                        <a:rPr lang="pt-BR" sz="1200" b="1" u="none" strike="noStrike" dirty="0">
                          <a:effectLst/>
                        </a:rPr>
                        <a:t>Quadrimestre Maio-Agosto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78425"/>
              </p:ext>
            </p:extLst>
          </p:nvPr>
        </p:nvGraphicFramePr>
        <p:xfrm>
          <a:off x="1092200" y="2896850"/>
          <a:ext cx="10007599" cy="2432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7316"/>
                <a:gridCol w="1001714"/>
                <a:gridCol w="1001714"/>
                <a:gridCol w="1001714"/>
                <a:gridCol w="496087"/>
                <a:gridCol w="1011253"/>
                <a:gridCol w="496087"/>
                <a:gridCol w="1001714"/>
              </a:tblGrid>
              <a:tr h="1619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u="sng" strike="noStrike" dirty="0">
                          <a:effectLst/>
                        </a:rPr>
                        <a:t>RECEITAS INTRA-ORÇAMENTÁRIAS</a:t>
                      </a:r>
                      <a:endParaRPr lang="pt-BR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PREVISÃO INICIAL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PREVISÃO ATUALIZADA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RECEITAS REALIZADAS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SALDO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No 2º Quadrimestre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Até 2º Quadrimestre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%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(a)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(b)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(b/a)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(c)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(c/a)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(a-c)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RECEITAS (INTRA-ORÇAMENTÁRIAS) (II)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1.954.700,00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1.954.700,00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622.141,98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31,83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1.309.867,00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67,01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644.833,00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   RECEITAS CORRENTES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1.954.700,00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1.954.700,00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622.141,98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31,83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1.309.867,00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67,01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644.833,00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     CONTRIBUIÇÕES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1.148.700,00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1.148.700,00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354.141,98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30,83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771.867,00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67,19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376.833,00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       Contribuições Sociais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1.148.700,00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1.148.700,00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354.141,98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30,83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771.867,00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67,19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376.833,00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     OUTRAS RECEITAS CORRENTES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806.000,00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806.000,00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268.000,00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33,25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538.000,00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66,75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>
                          <a:effectLst/>
                        </a:rPr>
                        <a:t>268.000,00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       Demais Receitas Correntes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</a:rPr>
                        <a:t>806.000,00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</a:rPr>
                        <a:t>806.000,00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</a:rPr>
                        <a:t>268.000,00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</a:rPr>
                        <a:t>33,25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</a:rPr>
                        <a:t>538.000,00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</a:rPr>
                        <a:t>66,75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u="none" strike="noStrike" dirty="0">
                          <a:effectLst/>
                        </a:rPr>
                        <a:t>268.000,00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2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027895"/>
              </p:ext>
            </p:extLst>
          </p:nvPr>
        </p:nvGraphicFramePr>
        <p:xfrm>
          <a:off x="1556792" y="1753644"/>
          <a:ext cx="8928102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8102"/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BALANÇO ORÇAMENTÁRIO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Orçamentos Fiscal e da Seguridade Social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Entidade: Consolidado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 Período de Referência: Janeiro a Agosto de 2021 / </a:t>
                      </a:r>
                      <a:r>
                        <a:rPr lang="pt-BR" sz="1200" b="1" u="none" strike="noStrike" dirty="0">
                          <a:effectLst/>
                        </a:rPr>
                        <a:t>Quadrimestre Maio-Agosto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26185"/>
              </p:ext>
            </p:extLst>
          </p:nvPr>
        </p:nvGraphicFramePr>
        <p:xfrm>
          <a:off x="926929" y="2592891"/>
          <a:ext cx="10172870" cy="3582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7729"/>
                <a:gridCol w="867243"/>
                <a:gridCol w="936504"/>
                <a:gridCol w="760471"/>
                <a:gridCol w="892965"/>
                <a:gridCol w="764088"/>
                <a:gridCol w="826718"/>
                <a:gridCol w="939452"/>
                <a:gridCol w="751561"/>
                <a:gridCol w="916139"/>
              </a:tblGrid>
              <a:tr h="2412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DESPESAS INTRA-ORÇAMENTARIAS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EMPENHADAS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LIQUIDADAS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PAGAS 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997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12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(f)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(g) = (e-f)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(h)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(i) = (e-h)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(j)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049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DESPESAS (INTRA-ORÇAMENTÁRIAS) (IX)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1.950.050,00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1.918.050,00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298.115,34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1.589.439,29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328.610,71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622.141,98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1.309.867,00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608.183,00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1.309.867,00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DESPESAS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1.950.050,00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1.918.050,00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298.115,34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1.589.439,29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328.610,71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622.141,98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1.309.867,00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608.183,00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1.309.867,00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PESSOAL E ENGARGOS SOCIAIS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1.144.050,00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1.112.050,00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298.115,34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783.439,29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328.610,71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354.141,98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771.867,00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340.183,00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771.867,00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OUTRAS DESPESAS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268.000,00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538.000,00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268.000,00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538.000,00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DESPESAS DE CAPITAL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INVESTIMENTOS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INVERSÕES FINANCEIRAS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AMORTIZAÇÃO DA DÍVIDA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RESERVA DE CONTIGÊNCIA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09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RECEITAS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RECEITA CORRENTE: Aquela oriunda da arrecadação de tributos (próprios e de transferências), contribuições sociais e econômicas, serviços, cobrança da dívida ativa e outras;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800" dirty="0">
              <a:latin typeface="Garamond" panose="020204040303010108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RECEITA DE CAPITAL: Aquela proveniente da venda de bens e direitos, da realização de operações de crédito (empréstimos) e de convênios, destinadas à realização de despesa de capital</a:t>
            </a:r>
          </a:p>
        </p:txBody>
      </p:sp>
    </p:spTree>
    <p:extLst>
      <p:ext uri="{BB962C8B-B14F-4D97-AF65-F5344CB8AC3E}">
        <p14:creationId xmlns:p14="http://schemas.microsoft.com/office/powerpoint/2010/main" val="35401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Garamond" panose="02020404030301010803" pitchFamily="18" charset="0"/>
              </a:rPr>
              <a:t>RECEITAS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55" y="2314770"/>
            <a:ext cx="9519781" cy="425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964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4000" dirty="0" smtClean="0">
              <a:latin typeface="Garamond" panose="02020404030301010803" pitchFamily="18" charset="0"/>
            </a:endParaRPr>
          </a:p>
          <a:p>
            <a:r>
              <a:rPr lang="pt-BR" sz="4000" dirty="0" smtClean="0">
                <a:latin typeface="Garamond" panose="02020404030301010803" pitchFamily="18" charset="0"/>
              </a:rPr>
              <a:t>Principal objetivo da Audiência Pública é </a:t>
            </a:r>
            <a:r>
              <a:rPr lang="pt-B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demonstrar o cumprimento das metas fiscais </a:t>
            </a:r>
            <a:r>
              <a:rPr lang="pt-BR" sz="4000" dirty="0" smtClean="0">
                <a:latin typeface="Garamond" panose="02020404030301010803" pitchFamily="18" charset="0"/>
              </a:rPr>
              <a:t>pelo Poder Executivo para o quadrimestre em questão. </a:t>
            </a:r>
            <a:endParaRPr lang="pt-BR" sz="4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04576"/>
            <a:ext cx="9390345" cy="4583490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Garamond" panose="02020404030301010803" pitchFamily="18" charset="0"/>
              </a:rPr>
              <a:t>RECEITAS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29"/>
          <a:stretch/>
        </p:blipFill>
        <p:spPr>
          <a:xfrm>
            <a:off x="1277655" y="2202297"/>
            <a:ext cx="9390345" cy="44239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8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Garamond" panose="02020404030301010803" pitchFamily="18" charset="0"/>
              </a:rPr>
              <a:t>RECEITAS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12" y="2242159"/>
            <a:ext cx="9603288" cy="4462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392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4000" dirty="0" smtClean="0">
                <a:latin typeface="Garamond" panose="02020404030301010803" pitchFamily="18" charset="0"/>
              </a:rPr>
              <a:t>Tributos Municipais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55" y="2270473"/>
            <a:ext cx="11173216" cy="43432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87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4000" dirty="0" smtClean="0">
              <a:latin typeface="Garamond" panose="02020404030301010803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55" y="1753644"/>
            <a:ext cx="9390345" cy="4985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02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DESPESAS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DESPESA CORRENTE: Aquela destinada à gastos com pessoal e encargos, juros e encargos da dívida, material de consumo, serviços e encargos diversos. Ou seja, gastos de manutenção de atividades e projetos.</a:t>
            </a:r>
          </a:p>
          <a:p>
            <a:pPr algn="just"/>
            <a:endParaRPr lang="pt-BR" sz="2800" dirty="0" smtClean="0">
              <a:latin typeface="Garamond" panose="02020404030301010803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DESPESA DE CAPITAL: Aquela destinada a Investimentos como obras e instalações e a aquisição de equipamentos e materiais permanentes; Inversões Financeiras e Amortização de Dívidas.</a:t>
            </a:r>
          </a:p>
        </p:txBody>
      </p:sp>
    </p:spTree>
    <p:extLst>
      <p:ext uri="{BB962C8B-B14F-4D97-AF65-F5344CB8AC3E}">
        <p14:creationId xmlns:p14="http://schemas.microsoft.com/office/powerpoint/2010/main" val="14621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45196"/>
              </p:ext>
            </p:extLst>
          </p:nvPr>
        </p:nvGraphicFramePr>
        <p:xfrm>
          <a:off x="1513040" y="1753644"/>
          <a:ext cx="8915400" cy="769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15400"/>
              </a:tblGrid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DEMONSTRATIVO DA EXECUÇÃO DAS DESPESAS POR FUNÇÃO/SUBFUNÇÃO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Orçamentos Fiscal e da Seguridade Social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Entidade: Consolidado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 Período de Referência: Janeiro a Abril de 2021 / </a:t>
                      </a:r>
                      <a:r>
                        <a:rPr lang="pt-BR" sz="1200" b="1" u="none" strike="noStrike" dirty="0">
                          <a:effectLst/>
                        </a:rPr>
                        <a:t>Quadrimestre Janeiro-Abril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04454"/>
              </p:ext>
            </p:extLst>
          </p:nvPr>
        </p:nvGraphicFramePr>
        <p:xfrm>
          <a:off x="1098549" y="2567836"/>
          <a:ext cx="9994901" cy="4108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906"/>
                <a:gridCol w="776662"/>
                <a:gridCol w="776662"/>
                <a:gridCol w="776662"/>
                <a:gridCol w="776662"/>
                <a:gridCol w="776662"/>
                <a:gridCol w="776662"/>
                <a:gridCol w="776662"/>
                <a:gridCol w="776662"/>
                <a:gridCol w="490037"/>
                <a:gridCol w="776662"/>
              </a:tblGrid>
              <a:tr h="6140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sng" strike="noStrike" dirty="0">
                          <a:effectLst/>
                        </a:rPr>
                        <a:t>FUNÇÃO/SUBFUNÇÃO</a:t>
                      </a:r>
                      <a:endParaRPr lang="pt-BR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DOTAÇÃO INICIAL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DOTAÇÃO ATUALIZADA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DESPESAS EMPENHADAS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SALDO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DESPESAS LIQUIDADAS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SALDO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033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No 1º Quadrimestre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Até 1º Quadrimestre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No 1º Quadrimestre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Até 1º Quadrimestre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08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(a)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(b/total 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(c) = (a-b)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(d/total d)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(e) = (</a:t>
                      </a:r>
                      <a:r>
                        <a:rPr lang="pt-BR" sz="1100" u="none" strike="noStrike" dirty="0" err="1">
                          <a:effectLst/>
                        </a:rPr>
                        <a:t>a-d</a:t>
                      </a:r>
                      <a:r>
                        <a:rPr lang="pt-BR" sz="1100" u="none" strike="noStrike" dirty="0">
                          <a:effectLst/>
                        </a:rPr>
                        <a:t>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085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DESPESAS (EXCETO INTRA-ORÇAMENTÁRIAS) (I)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31.945.550,00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34.828.281,72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15.065.080,88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15.065.080,88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92,11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19.763.200,84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9.439.603,48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9.439.603,48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93,21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25.388.678,24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LEGISLATIVA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1.128.000,00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1.128.000,00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346.819,13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346.819,13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2,12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781.180,87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308.902,73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308.902,73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3,05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819.097,27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Ação Legislativa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1.128.000,00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1.128.000,00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346.819,13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346.819,13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2,12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781.180,87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308.902,73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308.902,73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3,05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819.097,27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ESSENCIAL A JUSTIÇA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351,18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351,18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9.648,82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Defesa da Ordem Jurídica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351,18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351,18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9.648,82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ADMINISTRAÇÃO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2.437.200,00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2.707.630,62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1.286.181,96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1.286.181,96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7,86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1.421.448,66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1.004.372,70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1.004.372,70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9,92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1.703.257,92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Administração Geral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1.628.200,00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1.898.630,62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891.846,77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891.846,77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5,45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1.006.783,85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720.536,85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720.536,85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7,11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1.178.093,77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Administração Financeira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605.000,00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605.000,00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248.955,44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248.955,44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1,52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356.044,56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222.526,02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222.526,02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2,20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382.473,98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Controle Interno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68.000,00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68.000,00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21.899,75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21.899,75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0,13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46.100,25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20.186,91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20.186,91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47.813,09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 Demais Subfunções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136.000,00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136.000,00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123.480,00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123.480,00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0,75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12.520,00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41.122,92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41.122,92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0,41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94.877,08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0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253012"/>
              </p:ext>
            </p:extLst>
          </p:nvPr>
        </p:nvGraphicFramePr>
        <p:xfrm>
          <a:off x="1111075" y="1753644"/>
          <a:ext cx="9994901" cy="4622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906"/>
                <a:gridCol w="776662"/>
                <a:gridCol w="776662"/>
                <a:gridCol w="776662"/>
                <a:gridCol w="776662"/>
                <a:gridCol w="776662"/>
                <a:gridCol w="776662"/>
                <a:gridCol w="776662"/>
                <a:gridCol w="776662"/>
                <a:gridCol w="490037"/>
                <a:gridCol w="776662"/>
              </a:tblGrid>
              <a:tr h="2218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sng" strike="noStrike" dirty="0">
                          <a:effectLst/>
                        </a:rPr>
                        <a:t>FUNÇÃO/SUBFUNÇÃO</a:t>
                      </a:r>
                      <a:endParaRPr lang="pt-BR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DOTAÇÃO INICIAL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DOTAÇÃO ATUALIZADA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DESPESAS EMPENHADAS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SALDO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DESPESAS LIQUIDADAS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SALDO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156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Até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Até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168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(a)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(b/total 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(c) = (a-b)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(d/total 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(e) = (a-d)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SEGURANÇA PÚBLICA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343.000,00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343.257,08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105.565,61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105.565,61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0,65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237.691,47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80.651,21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80.651,21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0,80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262.605,87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Policiamento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107.000,00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107.257,08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21.442,34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21.442,34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0,13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85.814,74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12.624,29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12.624,29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94.632,79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Defesa Civil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236.000,00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236.000,00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84.123,27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84.123,27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0,51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151.876,73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68.026,92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68.026,92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167.973,08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ASSISTÊNCIA SOCIAL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2.670.400,00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3.344.190,32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1.657.046,44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1.657.046,44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10,13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1.687.143,88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651.711,04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651.711,04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6,44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2.692.479,28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Assistência ao Idoso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27.500,00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27.500,00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10.821,42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10.821,42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16.678,58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6.590,83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6.590,83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20.909,17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Assistência ao Portador de Deficiência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6.600,00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6.600,00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351,25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351,25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6.248,75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351,25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351,25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6.248,75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Assistência à Criança e ao Adolescente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158.500,00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158.500,00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64.107,41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64.107,41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0,39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94.392,59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43.626,91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43.626,91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114.873,09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Assistência Comunitária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2.477.800,00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3.151.590,32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1.581.766,36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1.581.766,36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9,67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1.569.823,96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601.142,05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601.142,05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5,94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2.550.448,27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PREVIDÊNCIA SOCIAL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3.434.300,00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3.564.300,00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620.548,80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620.548,80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3,79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2.943.751,20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620.548,80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620.548,80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6,13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2.943.751,20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Previdência Básica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102.142,90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102.142,90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0,62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250.857,10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102.142,90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102.142,90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1,01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250.857,10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Previdência do Regime Estatutário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3.081.300,00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3.211.300,00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518.405,90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518.405,90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3,17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2.692.894,10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518.405,90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518.405,90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5,12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2.692.894,10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SAÚDE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5.506.600,00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6.192.916,43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3.303.198,03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3.303.198,03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20,20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2.889.718,40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2.169.719,43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2.169.719,43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21,42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4.023.197,00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Atenção Básica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5.476.600,00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6.130.181,43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3.294.719,26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3.294.719,26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20,14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2.835.462,17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2.164.274,09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2.164.274,09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21,37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3.965.907,34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Vigilância Sanitária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14.500,00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28.808,00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3.596,77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3.596,77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25.211,23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563,34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563,34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28.244,66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80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Vigilância Epidemiológica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15.500,00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33.927,00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4.882,00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4.882,00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29.045,00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4.882,00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4.882,00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29.045,00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5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818984"/>
              </p:ext>
            </p:extLst>
          </p:nvPr>
        </p:nvGraphicFramePr>
        <p:xfrm>
          <a:off x="1098549" y="1753644"/>
          <a:ext cx="9994901" cy="4659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906"/>
                <a:gridCol w="776662"/>
                <a:gridCol w="776662"/>
                <a:gridCol w="776662"/>
                <a:gridCol w="776662"/>
                <a:gridCol w="776662"/>
                <a:gridCol w="776662"/>
                <a:gridCol w="776662"/>
                <a:gridCol w="776662"/>
                <a:gridCol w="490037"/>
                <a:gridCol w="776662"/>
              </a:tblGrid>
              <a:tr h="2473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sng" strike="noStrike" dirty="0">
                          <a:effectLst/>
                        </a:rPr>
                        <a:t>FUNÇÃO/SUBFUNÇÃO</a:t>
                      </a:r>
                      <a:endParaRPr lang="pt-BR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DOTAÇÃO INICIAL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DOTAÇÃO ATUALIZADA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DESPESAS EMPENHADAS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SALDO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DESPESAS LIQUIDADAS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SALDO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1544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Até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Até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813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(a)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(b/total 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(c) = (a-b)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(d/total 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(e) = (a-d)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EDUCAÇÃO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8.417.050,00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9.356.897,14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3.137.331,59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3.137.331,59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19,18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6.219.565,55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2.361.505,55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2.361.505,55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23,32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6.995.391,59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 Ensino Fundamental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5.462.000,00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6.184.145,99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2.074.481,83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2.074.481,83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12,68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4.109.664,16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1.567.356,43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1.567.356,43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15,48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4.616.789,56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Ensino Médio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175.000,00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242.694,97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83.344,17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83.344,17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0,51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159.350,80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67.694,97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67.694,97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0,67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175.000,00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Ensino Superior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160.000,00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160.000,00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148.000,00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160.000,00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Educação Infantil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2.250.050,00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2.154.149,45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755.361,27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755.361,27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4,62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1.398.788,18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629.659,16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629.659,16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6,22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1.524.490,29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Educação de Jovens e Adultos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Educação Especial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0,76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0,25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 Demais </a:t>
                      </a:r>
                      <a:r>
                        <a:rPr lang="pt-BR" sz="1100" u="none" strike="noStrike" dirty="0" err="1">
                          <a:effectLst/>
                        </a:rPr>
                        <a:t>Subfunções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280.000,00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490.906,73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87.144,32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87.144,32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0,53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403.762,41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71.794,99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71.794,99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0,71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419.111,74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CULTURA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83.000,00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83.000,00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39.351,31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39.351,31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43.648,69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35.146,36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35.146,36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0,35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47.853,64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Difusão Cultural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39.351,31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39.351,31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43.648,69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35.146,36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35.146,36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0,35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47.853,64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URBANISMO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1.302.000,00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1.573.041,00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773.912,70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773.912,70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4,73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799.128,30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307.876,60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307.876,60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3,04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1.265.164,40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</a:t>
                      </a:r>
                      <a:r>
                        <a:rPr lang="pt-BR" sz="1100" u="none" strike="noStrike" dirty="0" err="1">
                          <a:effectLst/>
                        </a:rPr>
                        <a:t>Infra-Estrutura</a:t>
                      </a:r>
                      <a:r>
                        <a:rPr lang="pt-BR" sz="1100" u="none" strike="noStrike" dirty="0">
                          <a:effectLst/>
                        </a:rPr>
                        <a:t> Urbana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430.000,00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430.000,00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430.000,00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7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Serviços Urbanos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1.262.000,00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1.143.041,00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773.912,70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773.912,70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4,73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369.128,30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307.876,60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307.876,60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3,04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835.164,40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9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957759"/>
              </p:ext>
            </p:extLst>
          </p:nvPr>
        </p:nvGraphicFramePr>
        <p:xfrm>
          <a:off x="1098549" y="1753644"/>
          <a:ext cx="9994901" cy="4647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906"/>
                <a:gridCol w="776662"/>
                <a:gridCol w="776662"/>
                <a:gridCol w="776662"/>
                <a:gridCol w="776662"/>
                <a:gridCol w="776662"/>
                <a:gridCol w="776662"/>
                <a:gridCol w="776662"/>
                <a:gridCol w="776662"/>
                <a:gridCol w="490037"/>
                <a:gridCol w="776662"/>
              </a:tblGrid>
              <a:tr h="2230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sng" strike="noStrike" dirty="0">
                          <a:effectLst/>
                        </a:rPr>
                        <a:t>FUNÇÃO/SUBFUNÇÃO</a:t>
                      </a:r>
                      <a:endParaRPr lang="pt-BR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DOTAÇÃO INICIAL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DOTAÇÃO ATUALIZADA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DESPESAS EMPENHADAS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SALDO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DESPESAS LIQUIDADAS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SALDO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4503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Até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Até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340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(a)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(b/total 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(c) = (a-b)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 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(d/total 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(e) = (</a:t>
                      </a:r>
                      <a:r>
                        <a:rPr lang="pt-BR" sz="1100" u="none" strike="noStrike" dirty="0" err="1">
                          <a:effectLst/>
                        </a:rPr>
                        <a:t>a-d</a:t>
                      </a:r>
                      <a:r>
                        <a:rPr lang="pt-BR" sz="1100" u="none" strike="noStrike" dirty="0">
                          <a:effectLst/>
                        </a:rPr>
                        <a:t>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HABITAÇÃO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135.000,00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2.647,02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2.647,02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47.352,98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1.091,58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1.091,58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48.908,42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Habitação Rural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20.000,00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Habitação Urbana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115.000,00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2.647,02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2.647,02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47.352,98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1.091,58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1.091,58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48.908,42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SANEAMENTO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313.000,00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313.000,00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157.199,36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157.199,36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0,96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155.800,64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82.715,97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82.715,97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0,82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230.284,03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Saneamento Básico Urbano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313.000,00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313.000,00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157.199,36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157.199,36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0,96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155.800,64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82.715,97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82.715,97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0,82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230.284,03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AGRICULTURA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1.177.000,00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1.152.000,00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637.522,33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637.522,33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3,90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514.477,67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355.306,38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355.306,38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3,51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796.693,62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Extensão Rural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1.032.000,00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1.027.000,00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604.453,06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604.453,06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3,70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422.546,94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331.612,18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331.612,18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695.387,82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 Promoção da Produção Agropecuária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1.799,00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1.799,00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3.201,00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1.799,00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1.799,00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3.201,00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Defesa Agropecuária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130.000,00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31.270,27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31.270,27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0,19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88.729,73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21.895,20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21.895,20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0,22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98.104,80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INDÚSTRIA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205.000,00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185.000,00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62.776,07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62.776,07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122.223,93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59.035,61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59.035,61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0,58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125.964,39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Promoção Industrial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205.000,00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185.000,00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62.776,07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62.776,07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122.223,93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59.035,61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59.035,61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0,58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125.964,39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COMÉRCIO E SERVIÇOS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10.000,00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Turismo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TRANSPORTE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3.085.000,00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3.167.419,38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1.601.113,00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1.601.113,00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9,79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1.566.306,38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911.955,38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911.955,38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2.255.464,00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2300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 Transporte Rodoviário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3.085.000,00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3.167.419,38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1.601.113,00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1.601.113,00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9,79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1.566.306,38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911.955,38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911.955,38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2.255.464,00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0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521192"/>
              </p:ext>
            </p:extLst>
          </p:nvPr>
        </p:nvGraphicFramePr>
        <p:xfrm>
          <a:off x="885606" y="1766170"/>
          <a:ext cx="10212455" cy="4609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9222"/>
                <a:gridCol w="895907"/>
                <a:gridCol w="908705"/>
                <a:gridCol w="921505"/>
                <a:gridCol w="947102"/>
                <a:gridCol w="524747"/>
                <a:gridCol w="908706"/>
                <a:gridCol w="883108"/>
                <a:gridCol w="920641"/>
                <a:gridCol w="438411"/>
                <a:gridCol w="914401"/>
              </a:tblGrid>
              <a:tr h="27014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sng" strike="noStrike" dirty="0">
                          <a:effectLst/>
                        </a:rPr>
                        <a:t>FUNÇÃO/SUBFUNÇÃO</a:t>
                      </a:r>
                      <a:endParaRPr lang="pt-BR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DOTAÇÃO INICIAL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DOTAÇÃO ATUALIZADA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DESPESAS EMPENHADAS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SALDO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DESPESAS LIQUIDADAS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SALDO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8139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No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Até 1º Quadrimestre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%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No 1º Quadrimestre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Até 1º Quadrimestre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%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257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(a)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(b)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(b/total b)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(c) = (</a:t>
                      </a:r>
                      <a:r>
                        <a:rPr lang="pt-BR" sz="1100" u="none" strike="noStrike" dirty="0" err="1">
                          <a:effectLst/>
                        </a:rPr>
                        <a:t>a-b</a:t>
                      </a:r>
                      <a:r>
                        <a:rPr lang="pt-BR" sz="1100" u="none" strike="noStrike" dirty="0">
                          <a:effectLst/>
                        </a:rPr>
                        <a:t>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(d/total d)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(e) = (</a:t>
                      </a:r>
                      <a:r>
                        <a:rPr lang="pt-BR" sz="1100" u="none" strike="noStrike" dirty="0" err="1">
                          <a:effectLst/>
                        </a:rPr>
                        <a:t>a-d</a:t>
                      </a:r>
                      <a:r>
                        <a:rPr lang="pt-BR" sz="1100" u="none" strike="noStrike" dirty="0">
                          <a:effectLst/>
                        </a:rPr>
                        <a:t>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DESPORTO E LAZER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302.000,00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250.629,75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58.963,30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58.963,30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191.666,45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24.235,51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24.235,51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226.394,24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 Desporto Comunitário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227.000,00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200.629,75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58.963,30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58.963,30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0,36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141.666,45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24.235,51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24.235,51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0,24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176.394,24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 Lazer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50.000,00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ENCARGOS ESPECIAIS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1.367.000,00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1.387.000,00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1.273.904,23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1.273.904,23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7,79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113.095,77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464.477,45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464.477,45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4,59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922.522,55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 Serviço da Dívida Interna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965.000,00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965.000,00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946.129,23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946.129,23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5,78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18.870,77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331.102,10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331.102,10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3,27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633.897,90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 Transferências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292.000,00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292.000,00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282.000,00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282.000,00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1,72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88.093,60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88.093,60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0,87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203.906,40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  Outros Encargos Especiais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110.000,00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130.000,00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45.775,00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45.775,00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0,28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84.225,00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45.281,75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45.281,75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0,45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84.718,25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    RESERVA DE CONTINGÊNCIA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20.000,00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20.000,00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1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>
                          <a:effectLst/>
                        </a:rPr>
                        <a:t>DESPESAS (INTRA-ORÇAMENTÁRIAS) (II)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1.950.050,00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1.949.050,00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1.291.323,95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1.291.323,95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7,89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657.726,05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687.725,02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687.725,02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6,79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1.261.324,98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577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TOTAL (III) = (I + II)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33.895.600,00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36.777.331,72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16.356.404,83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16.356.404,83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100,00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20.420.926,89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10.127.328,50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10.127.328,50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100,00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26.650.003,22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TRANSPARÊNCIA DA GESTÃO FISCAL</a:t>
            </a:r>
          </a:p>
          <a:p>
            <a:endParaRPr lang="pt-BR" sz="4000" dirty="0" smtClean="0">
              <a:latin typeface="Garamond" panose="02020404030301010803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Atender ao disposto no art. 9º, § 4º, bem como aos objetivos previstos no art. 1º. § 1º ambos da </a:t>
            </a:r>
            <a:r>
              <a:rPr lang="pt-BR" sz="2800" dirty="0" smtClean="0">
                <a:latin typeface="Garamond" panose="02020404030301010803" pitchFamily="18" charset="0"/>
              </a:rPr>
              <a:t>Lei Complementar </a:t>
            </a:r>
            <a:r>
              <a:rPr lang="pt-BR" sz="2800" dirty="0" smtClean="0">
                <a:latin typeface="Garamond" panose="02020404030301010803" pitchFamily="18" charset="0"/>
              </a:rPr>
              <a:t>nº 101/2000;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A responsabilidade na gestão fiscal pressupõe a ação planejada e transparente, em que se previnem riscos e corrigem desvios capazes de afetar o equilíbrio das contas públicas</a:t>
            </a:r>
          </a:p>
        </p:txBody>
      </p:sp>
    </p:spTree>
    <p:extLst>
      <p:ext uri="{BB962C8B-B14F-4D97-AF65-F5344CB8AC3E}">
        <p14:creationId xmlns:p14="http://schemas.microsoft.com/office/powerpoint/2010/main" val="23167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38972"/>
              </p:ext>
            </p:extLst>
          </p:nvPr>
        </p:nvGraphicFramePr>
        <p:xfrm>
          <a:off x="1098550" y="1753644"/>
          <a:ext cx="9994900" cy="103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9500"/>
                <a:gridCol w="8915400"/>
              </a:tblGrid>
              <a:tr h="190500">
                <a:tc rowSpan="6">
                  <a:txBody>
                    <a:bodyPr/>
                    <a:lstStyle/>
                    <a:p>
                      <a:pPr algn="l" fontAlgn="t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100" u="none" strike="noStrike">
                          <a:effectLst/>
                        </a:rPr>
                        <a:t>MUNICÍPIO DE RIO DAS ANTAS - SC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u="none" strike="noStrike">
                          <a:effectLst/>
                        </a:rPr>
                        <a:t>Relatório Resumido da Execução Orçamentária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u="none" strike="noStrike">
                          <a:effectLst/>
                        </a:rPr>
                        <a:t>DEMONSTRATIVO DA EXECUÇÃO DAS DESPESAS POR FUNÇÃO/SUBFUNÇÃO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u="none" strike="noStrike">
                          <a:effectLst/>
                        </a:rPr>
                        <a:t>Orçamentos Fiscal e da Seguridade Social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u="none" strike="noStrike" dirty="0">
                          <a:effectLst/>
                        </a:rPr>
                        <a:t>Entidade: Consolidado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800" u="none" strike="noStrike" dirty="0">
                          <a:effectLst/>
                        </a:rPr>
                        <a:t> </a:t>
                      </a:r>
                      <a:r>
                        <a:rPr lang="pt-BR" sz="1200" u="none" strike="noStrike" dirty="0">
                          <a:effectLst/>
                        </a:rPr>
                        <a:t>Período de Referência: Janeiro a Agosto de 2021 / </a:t>
                      </a:r>
                      <a:r>
                        <a:rPr lang="pt-BR" sz="1200" b="1" u="none" strike="noStrike" dirty="0">
                          <a:effectLst/>
                        </a:rPr>
                        <a:t>Quadrimestre Maio-Agosto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343936"/>
              </p:ext>
            </p:extLst>
          </p:nvPr>
        </p:nvGraphicFramePr>
        <p:xfrm>
          <a:off x="776616" y="2882106"/>
          <a:ext cx="10609540" cy="3752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6272"/>
                <a:gridCol w="1002082"/>
                <a:gridCol w="1027134"/>
                <a:gridCol w="964504"/>
                <a:gridCol w="1002082"/>
                <a:gridCol w="501042"/>
                <a:gridCol w="926926"/>
                <a:gridCol w="951978"/>
                <a:gridCol w="951978"/>
                <a:gridCol w="463463"/>
                <a:gridCol w="1002079"/>
              </a:tblGrid>
              <a:tr h="2626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FUNÇÃO/SUBFUNÇÃO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EMPENHADAS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LIQUIDADAS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(b)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(b/total 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(c) = (a-b)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(d/total 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 = (a-d)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DESPESAS (EXCETO INTRA-ORÇAMENTÁRIAS) (I)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31.945.550,00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36.604.813,46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12.105.362,56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27.170.443,44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94,47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9.434.370,02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12.014.517,85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21.454.121,33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94,25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15.150.692,13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LEGISLATIVA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1.128.000,00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1.128.000,00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331.534,70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678.353,83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2,36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449.646,17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310.038,22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618.940,95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2,72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509.059,05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Ação Legislativa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1.128.000,00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1.128.000,00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331.534,70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678.353,83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2,36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449.646,17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310.038,22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618.940,95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509.059,05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ESSENCIAL A JUSTIÇA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353,96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705,14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9.294,86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Defesa da Ordem Jurídica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353,96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705,14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9.294,86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ADMINISTRAÇÃO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2.437.200,00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2.817.643,72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868.322,51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2.154.504,47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7,49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663.139,25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891.346,60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1.895.719,30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8,33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921.924,42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Administração Geral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1.628.200,00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2.003.643,72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608.757,23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1.500.604,00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5,22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503.039,72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594.653,49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1.315.190,34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5,78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688.453,38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Administração Financeira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605.000,00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610.000,00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239.136,59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488.092,03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1,70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121.907,97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233.806,71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456.332,73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153.667,27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Controle Interno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20.428,69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42.328,44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25.671,56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19.985,68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40.172,59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27.827,41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69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Demais </a:t>
                      </a:r>
                      <a:r>
                        <a:rPr lang="pt-BR" sz="1200" u="none" strike="noStrike" dirty="0" err="1">
                          <a:effectLst/>
                        </a:rPr>
                        <a:t>Subfunções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136.000,00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136.000,00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123.480,00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0,43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12.520,00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42.900,72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84.023,64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0,37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51.976,36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9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55838"/>
              </p:ext>
            </p:extLst>
          </p:nvPr>
        </p:nvGraphicFramePr>
        <p:xfrm>
          <a:off x="1098549" y="1753640"/>
          <a:ext cx="9994901" cy="4939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0328"/>
                <a:gridCol w="939452"/>
                <a:gridCol w="889348"/>
                <a:gridCol w="839244"/>
                <a:gridCol w="889347"/>
                <a:gridCol w="501042"/>
                <a:gridCol w="876822"/>
                <a:gridCol w="876821"/>
                <a:gridCol w="939452"/>
                <a:gridCol w="413359"/>
                <a:gridCol w="859686"/>
              </a:tblGrid>
              <a:tr h="31265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FUNÇÃO/SUBFUNÇÃO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EMPENHADAS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LIQUIDADAS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413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13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(b/total 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(c) = (a-b)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(d/total 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 = (a-d)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SEGURANÇA PÚBLICA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343.000,00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383.257,08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154.907,59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260.473,20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0,91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122.783,88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133.587,29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214.238,50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0,94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169.018,58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Policiamento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107.000,00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107.257,08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48.217,50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69.659,84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37.597,24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41.290,70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53.914,99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53.342,09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Defesa Civil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236.000,00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276.000,00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106.690,09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190.813,36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0,66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85.186,64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92.296,59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160.323,51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115.676,49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ASSISTÊNCIA SOCIAL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2.670.400,00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3.380.962,86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1.126.071,05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2.783.117,49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9,68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597.845,37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1.090.240,27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1.741.951,31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7,65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1.639.011,55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Assistência ao Idoso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27.500,00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54.805,71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38.391,89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49.213,31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5.592,40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28.387,30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34.978,13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0,15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19.827,58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Assistência ao Portador de Deficiência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866,81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1.218,06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5.381,94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866,81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1.218,06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5.381,94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Assistência à Criança e ao Adolescente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158.500,00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179.966,83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51.391,72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115.499,13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64.467,70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51.787,60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95.414,51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0,42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84.552,32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Assistência Comunitária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2.477.800,00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3.139.590,32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1.035.420,63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2.617.186,99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9,10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522.403,33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1.009.198,56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1.610.340,61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7,07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1.529.249,71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PREVIDÊNCIA SOCIAL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3.434.300,00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3.564.300,00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647.718,77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1.268.267,57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4,41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2.296.032,43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647.718,77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1.268.267,57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5,57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2.296.032,43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Previdência Básica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353.000,00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353.000,00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121.080,79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223.223,69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0,78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129.776,31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121.080,79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223.223,69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129.776,31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6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Previdência do Regime Estatutário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3.081.300,00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3.211.300,00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526.637,98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1.045.043,88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3,63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2.166.256,12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526.637,98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1.045.043,88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4,59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2.166.256,12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1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899814"/>
              </p:ext>
            </p:extLst>
          </p:nvPr>
        </p:nvGraphicFramePr>
        <p:xfrm>
          <a:off x="1098549" y="1753648"/>
          <a:ext cx="9994901" cy="4893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7593"/>
                <a:gridCol w="851770"/>
                <a:gridCol w="839244"/>
                <a:gridCol w="864296"/>
                <a:gridCol w="864296"/>
                <a:gridCol w="526093"/>
                <a:gridCol w="939452"/>
                <a:gridCol w="901874"/>
                <a:gridCol w="914400"/>
                <a:gridCol w="438411"/>
                <a:gridCol w="997472"/>
              </a:tblGrid>
              <a:tr h="29526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FUNÇÃO/SUBFUNÇÃO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EMPENHADAS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LIQUIDADAS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68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68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(b/total 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(c) = (a-b)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(d/total 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 = (a-d)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SAÚDE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5.506.600,00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6.275.798,63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2.312.051,19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5.615.249,22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19,52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660.549,41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2.599.183,25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4.768.902,68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20,95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1.506.895,95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Atenção Básica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5.476.600,00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6.213.063,63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2.302.027,87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5.596.747,13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19,46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616.316,50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2.591.271,58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4.755.545,67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20,89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1.457.517,96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Vigilância Sanitária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14.500,00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28.808,00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4.319,32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7.916,09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20.891,91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3.771,67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4.335,01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24.472,99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     Vigilância Epidemiológica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15.500,00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33.927,00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5.704,00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10.586,00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23.341,00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4.140,00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9.022,00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24.905,00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EDUCAÇÃO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8.417.050,00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9.848.647,14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4.340.669,96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7.478.001,55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26,00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2.370.645,59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3.459.013,35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5.820.518,90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25,57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4.028.128,24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     Ensino Fundamental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5.462.000,00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6.517.895,99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3.025.889,04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5.100.370,87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17,73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1.417.525,12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2.340.077,89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3.907.434,32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17,16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2.610.461,67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Ensino Médio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175.000,00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242.694,97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76.146,85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159.491,02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0,55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83.203,95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76.101,49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143.796,46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0,63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98.898,51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Ensino Superior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103.840,00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115.840,00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44.160,00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54.455,47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54.455,47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105.544,53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     Educação Infantil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2.250.050,00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2.312.149,45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928.919,27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1.684.280,54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5,86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627.868,91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749.257,95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1.378.917,11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6,06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933.232,34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Educação de Jovens e Adultos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Educação Especial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83.000,00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6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 Demais </a:t>
                      </a:r>
                      <a:r>
                        <a:rPr lang="pt-BR" sz="1200" u="none" strike="noStrike" dirty="0" err="1">
                          <a:effectLst/>
                        </a:rPr>
                        <a:t>Subfunções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280.000,00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490.906,73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205.874,80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293.019,12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1,02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197.887,61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189.120,55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260.915,54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1,15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229.991,19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31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001099"/>
              </p:ext>
            </p:extLst>
          </p:nvPr>
        </p:nvGraphicFramePr>
        <p:xfrm>
          <a:off x="1098549" y="1753644"/>
          <a:ext cx="9994901" cy="4719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7906"/>
                <a:gridCol w="864296"/>
                <a:gridCol w="839244"/>
                <a:gridCol w="764087"/>
                <a:gridCol w="864296"/>
                <a:gridCol w="626301"/>
                <a:gridCol w="1027135"/>
                <a:gridCol w="851770"/>
                <a:gridCol w="751561"/>
                <a:gridCol w="513567"/>
                <a:gridCol w="884738"/>
              </a:tblGrid>
              <a:tr h="33527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FUNÇÃO/SUBFUNÇÃO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EMPENHADAS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LIQUIDADAS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33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33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(b/total 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(c) = (a-b)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(d/total 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 = (a-d)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CULTURA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83.000,00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103.000,00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40.675,27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80.026,58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22.973,42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33.307,95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68.454,31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0,30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34.545,69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Difusão Cultural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83.000,00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103.000,00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40.675,27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80.026,58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0,28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22.973,42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33.307,95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68.454,31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0,30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34.545,69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URBANISMO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1.302.000,00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2.427.010,40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524.501,54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1.298.414,24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4,51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1.128.596,16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595.810,18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903.686,78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3,97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1.523.323,62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</a:t>
                      </a:r>
                      <a:r>
                        <a:rPr lang="pt-BR" sz="1200" u="none" strike="noStrike" dirty="0" err="1">
                          <a:effectLst/>
                        </a:rPr>
                        <a:t>Infra-Estrutura</a:t>
                      </a:r>
                      <a:r>
                        <a:rPr lang="pt-BR" sz="1200" u="none" strike="noStrike" dirty="0">
                          <a:effectLst/>
                        </a:rPr>
                        <a:t> Urbana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1.210.000,00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291.791,72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291.791,72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1,01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918.208,28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131.894,42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131.894,42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0,58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1.078.105,58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Serviços Urbanos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1.262.000,00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1.217.010,40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232.709,82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1.006.622,52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210.387,88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463.915,76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771.792,36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3,39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445.218,04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HABITAÇÃO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135.000,00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1.987,00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4.634,02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45.365,98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1.455,44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2.547,02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47.452,98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Habitação Rural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Habitação Urbana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115.000,00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1.987,00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4.634,02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45.365,98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1.455,44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2.547,02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47.452,98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SANEAMENTO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313.000,00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313.000,00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98.147,36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255.346,72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0,89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57.653,28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114.980,34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197.696,31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0,87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115.303,69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527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Saneamento Básico Urbano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313.000,00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313.000,00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98.147,36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255.346,72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0,89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57.653,28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114.980,34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197.696,31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0,87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115.303,69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5039"/>
              </p:ext>
            </p:extLst>
          </p:nvPr>
        </p:nvGraphicFramePr>
        <p:xfrm>
          <a:off x="1098549" y="1753642"/>
          <a:ext cx="9994901" cy="4749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7385"/>
                <a:gridCol w="951978"/>
                <a:gridCol w="914400"/>
                <a:gridCol w="839244"/>
                <a:gridCol w="876822"/>
                <a:gridCol w="463463"/>
                <a:gridCol w="864296"/>
                <a:gridCol w="851770"/>
                <a:gridCol w="876822"/>
                <a:gridCol w="551145"/>
                <a:gridCol w="1047576"/>
              </a:tblGrid>
              <a:tr h="33436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FUNÇÃO/SUBFUNÇÃO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EMPENHADAS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LIQUIDADAS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20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20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(b/total 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(c) = (a-b)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(d/total 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 = (a-d)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AGRICULTURA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1.177.000,00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1.210.300,00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398.881,16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1.036.403,49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3,60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173.896,51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418.527,51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773.833,89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3,40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436.466,11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Extensão Rural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1.032.000,00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1.060.000,00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323.985,05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928.438,11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3,23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131.561,89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362.215,73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693.827,91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3,05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366.172,09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Promoção da Produção Agropecuária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30.300,00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1.799,00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28.501,00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1.799,00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28.501,00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Defesa Agropecuária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74.896,11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106.166,38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13.833,62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56.311,78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78.206,98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0,34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41.793,02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INDÚSTRIA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205.000,00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188.000,00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65.931,43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128.707,50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0,45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59.292,50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64.921,89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123.957,50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0,54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64.042,50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Promoção Industrial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188.000,00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65.931,43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128.707,50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0,45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59.292,50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64.921,89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123.957,50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0,54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64.042,50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COMÉRCIO E SERVIÇOS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Turismo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TRANSPORTE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3.085.000,00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3.202.675,88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1.064.967,85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2.666.080,85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9,27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536.595,03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1.091.969,90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2.003.925,28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8,80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1.198.750,60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Transporte Rodoviário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3.085.000,00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3.202.675,88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1.064.967,85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2.666.080,85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9,27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536.595,03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1.091.969,90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2.003.925,28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8,80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1.198.750,60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2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67957"/>
              </p:ext>
            </p:extLst>
          </p:nvPr>
        </p:nvGraphicFramePr>
        <p:xfrm>
          <a:off x="801665" y="1753642"/>
          <a:ext cx="10609546" cy="4663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9113"/>
                <a:gridCol w="964504"/>
                <a:gridCol w="964504"/>
                <a:gridCol w="977030"/>
                <a:gridCol w="951979"/>
                <a:gridCol w="513567"/>
                <a:gridCol w="876822"/>
                <a:gridCol w="914400"/>
                <a:gridCol w="939452"/>
                <a:gridCol w="538619"/>
                <a:gridCol w="989556"/>
              </a:tblGrid>
              <a:tr h="33436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FUNÇÃO/SUBFUNÇÃO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EMPENHADAS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LIQUIDADAS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20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7204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(b/total 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(c) = (a-b)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(d/total 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 = (a-d)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DESPORTO E LAZER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302.000,00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295.217,75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102.289,07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161.252,37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0,56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133.965,38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105.943,42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130.178,93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0,57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165.038,82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Desporto Comunitário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227.000,00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245.217,75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102.289,07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161.252,37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0,56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83.965,38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105.943,42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130.178,93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0,57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115.038,82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Lazer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ENCARGOS ESPECIAIS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1.367.000,00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1.387.000,00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26.706,11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1.300.610,34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4,52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86.389,66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456.119,51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920.596,96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4,04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466.403,04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Serviço da Dívida Interna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965.000,00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965.000,00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(3.008,41)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943.120,82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3,28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21.879,18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308.246,15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639.348,25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2,81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325.651,75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Transferências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292.000,00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292.000,00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282.000,00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117.949,84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206.043,44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0,91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85.956,56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 Outros Encargos Especiais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110.000,00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29.714,52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75.489,52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0,26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54.510,48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29.923,52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75.205,27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54.794,73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RESERVA DE CONTINGÊNCIA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DESPESAS (INTRA-ORÇAMENTÁRIAS) (II)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1.950.050,00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1.918.050,00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298.115,34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1.589.439,29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5,53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328.610,71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622.141,98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1.309.867,00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5,75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608.183,00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436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TOTAL (III) = (I + II)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33.895.600,00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38.522.863,46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12.403.477,90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28.759.882,73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9.762.980,73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12.636.659,83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22.763.988,33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15.758.875,13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1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54" y="1753644"/>
            <a:ext cx="9390345" cy="47598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511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55" y="1705497"/>
            <a:ext cx="9390345" cy="4657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434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Garamond" panose="02020404030301010803" pitchFamily="18" charset="0"/>
              </a:rPr>
              <a:t>ÍNDICES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EDUCAÇÃO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FUNDEB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SAÚDE</a:t>
            </a:r>
          </a:p>
          <a:p>
            <a:r>
              <a:rPr lang="pt-BR" sz="2800" dirty="0" smtClean="0">
                <a:latin typeface="Garamond" panose="02020404030301010803" pitchFamily="18" charset="0"/>
              </a:rPr>
              <a:t>LIMITES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PESSOAL E ENCARGOS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ENDIVIDAMENTO</a:t>
            </a:r>
          </a:p>
        </p:txBody>
      </p:sp>
    </p:spTree>
    <p:extLst>
      <p:ext uri="{BB962C8B-B14F-4D97-AF65-F5344CB8AC3E}">
        <p14:creationId xmlns:p14="http://schemas.microsoft.com/office/powerpoint/2010/main" val="42458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Garamond" panose="02020404030301010803" pitchFamily="18" charset="0"/>
              </a:rPr>
              <a:t>EDUCAÇÃO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42" y="2156890"/>
            <a:ext cx="9540658" cy="444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381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TRANSPARÊNCIA DA GESTÃO FISCAL</a:t>
            </a:r>
          </a:p>
          <a:p>
            <a:pPr algn="just"/>
            <a:r>
              <a:rPr lang="pt-BR" sz="2800" dirty="0" smtClean="0">
                <a:latin typeface="Garamond" panose="02020404030301010803" pitchFamily="18" charset="0"/>
              </a:rPr>
              <a:t>São instrumentos de transparência e gestão fiscal, os quais são dadas ampla divulgação, inclusive em meios eletrônicos e acesso público: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Plano Plurianual, Lei de Diretrizes Orçamentárias e Lei Orçamentária Anual;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As prestações de Contas Quadrimestrais;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O </a:t>
            </a:r>
            <a:r>
              <a:rPr lang="pt-B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Relatório Resumido da Execução Orçamentária </a:t>
            </a:r>
            <a:r>
              <a:rPr lang="pt-BR" sz="2800" dirty="0" smtClean="0">
                <a:latin typeface="Garamond" panose="02020404030301010803" pitchFamily="18" charset="0"/>
              </a:rPr>
              <a:t>– RREO;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O Relatório de Gestão Fiscal - RGF</a:t>
            </a:r>
          </a:p>
        </p:txBody>
      </p:sp>
    </p:spTree>
    <p:extLst>
      <p:ext uri="{BB962C8B-B14F-4D97-AF65-F5344CB8AC3E}">
        <p14:creationId xmlns:p14="http://schemas.microsoft.com/office/powerpoint/2010/main" val="25721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Garamond" panose="02020404030301010803" pitchFamily="18" charset="0"/>
              </a:rPr>
              <a:t>SAÚDE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55" y="2131838"/>
            <a:ext cx="9390345" cy="444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33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Garamond" panose="02020404030301010803" pitchFamily="18" charset="0"/>
              </a:rPr>
              <a:t>FUNDEB</a:t>
            </a: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r>
              <a:rPr lang="pt-BR" sz="2800" dirty="0" smtClean="0">
                <a:latin typeface="Garamond" panose="02020404030301010803" pitchFamily="18" charset="0"/>
              </a:rPr>
              <a:t>APLICAÇÃO DE 66,87%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028052"/>
              </p:ext>
            </p:extLst>
          </p:nvPr>
        </p:nvGraphicFramePr>
        <p:xfrm>
          <a:off x="1277655" y="2366869"/>
          <a:ext cx="9390347" cy="2665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1953"/>
                <a:gridCol w="1857431"/>
                <a:gridCol w="1841952"/>
                <a:gridCol w="1857431"/>
                <a:gridCol w="1494713"/>
                <a:gridCol w="362718"/>
                <a:gridCol w="134149"/>
              </a:tblGrid>
              <a:tr h="161925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Resumo por </a:t>
                      </a:r>
                      <a:r>
                        <a:rPr lang="pt-BR" sz="1400" u="none" strike="noStrike" dirty="0" err="1">
                          <a:effectLst/>
                        </a:rPr>
                        <a:t>Subfunção</a:t>
                      </a:r>
                      <a:r>
                        <a:rPr lang="pt-BR" sz="1400" u="none" strike="noStrike" dirty="0">
                          <a:effectLst/>
                        </a:rPr>
                        <a:t> e Vínculo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Vínculo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Dotação Atualizada 2021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Despesas Empenhadas 2021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Despesas Liquidadas 2021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Despesas Pagas 2021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 gridSpan="7"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 err="1">
                          <a:effectLst/>
                        </a:rPr>
                        <a:t>Subfunção</a:t>
                      </a:r>
                      <a:r>
                        <a:rPr lang="pt-BR" sz="1400" u="none" strike="noStrike" dirty="0">
                          <a:effectLst/>
                        </a:rPr>
                        <a:t>: 361 - Ensino Fundamental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01180000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2.599.680,00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1.964.707,18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1.964.707,18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1.964.707,18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01190000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1.155.320,00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1.000.000,89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687.276,28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687.276,28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Total </a:t>
                      </a:r>
                      <a:r>
                        <a:rPr lang="pt-BR" sz="1400" u="none" strike="noStrike" dirty="0" err="1">
                          <a:effectLst/>
                        </a:rPr>
                        <a:t>Subfunção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3.755.000,00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2.964.708,07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2.651.983,46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2.651.983,46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 gridSpan="7">
                  <a:txBody>
                    <a:bodyPr/>
                    <a:lstStyle/>
                    <a:p>
                      <a:pPr algn="l" fontAlgn="t"/>
                      <a:r>
                        <a:rPr lang="pt-BR" sz="1400" u="none" strike="noStrike" dirty="0" err="1">
                          <a:effectLst/>
                        </a:rPr>
                        <a:t>Subfunção</a:t>
                      </a:r>
                      <a:r>
                        <a:rPr lang="pt-BR" sz="1400" u="none" strike="noStrike" dirty="0">
                          <a:effectLst/>
                        </a:rPr>
                        <a:t>: 365 - Educação Infantil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01180000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1.582.000,00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1.006.122,16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1.006.122,16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1.006.122,16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01190000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553.000,00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532.433,16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306.933,70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306.933,70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Total </a:t>
                      </a:r>
                      <a:r>
                        <a:rPr lang="pt-BR" sz="1400" u="none" strike="noStrike" dirty="0" err="1">
                          <a:effectLst/>
                        </a:rPr>
                        <a:t>Subfunção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>
                          <a:effectLst/>
                        </a:rPr>
                        <a:t>2.135.000,00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</a:rPr>
                        <a:t>1.538.555,32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</a:rPr>
                        <a:t>1.313.055,86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1400" u="none" strike="noStrike" dirty="0">
                          <a:effectLst/>
                        </a:rPr>
                        <a:t>1.313.055,86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1" u="none" strike="noStrike" dirty="0">
                          <a:effectLst/>
                        </a:rPr>
                        <a:t>Total Geral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u="none" strike="noStrike" dirty="0">
                          <a:effectLst/>
                        </a:rPr>
                        <a:t>5.890.000,00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u="none" strike="noStrike" dirty="0">
                          <a:effectLst/>
                        </a:rPr>
                        <a:t>4.503.263,39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400" b="1" u="none" strike="noStrike" dirty="0">
                          <a:effectLst/>
                        </a:rPr>
                        <a:t>3.965.039,32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pt-BR" sz="1400" b="1" u="none" strike="noStrike" dirty="0">
                          <a:effectLst/>
                        </a:rPr>
                        <a:t>3.965.039,32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7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600" dirty="0" smtClean="0">
                <a:latin typeface="Garamond" panose="02020404030301010803" pitchFamily="18" charset="0"/>
              </a:rPr>
              <a:t>LIMITE GASTO COM PESSOAL E ENCARGOS - EXECUTIVO</a:t>
            </a: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55" y="2119312"/>
            <a:ext cx="9390345" cy="444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18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600" dirty="0" smtClean="0">
                <a:latin typeface="Garamond" panose="02020404030301010803" pitchFamily="18" charset="0"/>
              </a:rPr>
              <a:t>LIMITE GASTO COM PESSOAL E ENCARGOS - LEGISLATIVO</a:t>
            </a: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55" y="2156890"/>
            <a:ext cx="9390345" cy="444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67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Garamond" panose="02020404030301010803" pitchFamily="18" charset="0"/>
              </a:rPr>
              <a:t>LIMITE GASTO COM PESSOAL E ENCARGOS - CONSOLIDADO</a:t>
            </a: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654" y="2169416"/>
            <a:ext cx="9390345" cy="444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690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Garamond" panose="02020404030301010803" pitchFamily="18" charset="0"/>
              </a:rPr>
              <a:t>LIMITE GASTO COM PESSOAL E ENCARGOS - CONSOLIDADO</a:t>
            </a: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27" y="1616894"/>
            <a:ext cx="10058400" cy="52411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01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Garamond" panose="02020404030301010803" pitchFamily="18" charset="0"/>
              </a:rPr>
              <a:t>LIMITE ENDIVIDAMENTO</a:t>
            </a: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31656"/>
              </p:ext>
            </p:extLst>
          </p:nvPr>
        </p:nvGraphicFramePr>
        <p:xfrm>
          <a:off x="1277656" y="2092015"/>
          <a:ext cx="9390345" cy="475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5395"/>
                <a:gridCol w="1412475"/>
                <a:gridCol w="1412475"/>
              </a:tblGrid>
              <a:tr h="1619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sng" strike="noStrike" dirty="0">
                          <a:effectLst/>
                        </a:rPr>
                        <a:t>OPERAÇÕES DE CRÉDITO</a:t>
                      </a:r>
                      <a:endParaRPr lang="pt-BR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VALOR REALIZADO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100" u="none" strike="noStrike">
                          <a:effectLst/>
                        </a:rPr>
                        <a:t>No Anual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Até Anual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(a)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Mobiliária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Contratual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Interna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Externa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     Empréstimos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TOTAL (III)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sng" strike="noStrike" dirty="0">
                          <a:effectLst/>
                        </a:rPr>
                        <a:t>APURAÇÃO DO CUMPRIMENTO DOS LIMITES</a:t>
                      </a:r>
                      <a:endParaRPr lang="pt-BR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VALOR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% SOBRE A RCL AJUSTADA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RECEITA CORRENTE LÍQUIDA - RCL (IV)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22.544.185,95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-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(-) Transferências obrigatórias da União relativas às emendas individuais (art. 166-A, § 1º, da CF) (V)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108.900,00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-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RECEITA CORRENTE LÍQUIDA AJUSTADA PARA CÁLCULO DOS LIMITES DE ENDIVIDAMENTO (VI) = (IV - V)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22.435.285,95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-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OPERAÇÕES VEDADAS (VII)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TOTAL CONSIDERADO PARA FINS DA APURAÇÃO DO CUMPRIMENTO DO LIMITE (VIII) = (</a:t>
                      </a:r>
                      <a:r>
                        <a:rPr lang="pt-BR" sz="1100" b="1" u="none" strike="noStrike" dirty="0" err="1">
                          <a:effectLst/>
                        </a:rPr>
                        <a:t>IIIa</a:t>
                      </a:r>
                      <a:r>
                        <a:rPr lang="pt-BR" sz="1100" b="1" u="none" strike="noStrike" dirty="0">
                          <a:effectLst/>
                        </a:rPr>
                        <a:t> + VII - Ia - </a:t>
                      </a:r>
                      <a:r>
                        <a:rPr lang="pt-BR" sz="1100" b="1" u="none" strike="noStrike" dirty="0" err="1">
                          <a:effectLst/>
                        </a:rPr>
                        <a:t>IIa</a:t>
                      </a:r>
                      <a:r>
                        <a:rPr lang="pt-BR" sz="1100" b="1" u="none" strike="noStrike" dirty="0">
                          <a:effectLst/>
                        </a:rPr>
                        <a:t>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LIMITE GERAL DEFINIDO POR RESOLUÇÃO DO SENADO FEDERAL PARA AS OPERAÇÕES DE CRÉDITO INTERNAS E EXTERNAS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3.589.645,75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16,00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LIMITE DE ALERTA (inciso III do §1º do art. 59 da LRF) - (90% dos 16%)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3.230.681,18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14,40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>
                          <a:effectLst/>
                        </a:rPr>
                        <a:t>OPERAÇÕES DE CRÉDITO POR ANTECIPAÇÃO DA RECEITA ORÇAMENTÁRIA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1" u="none" strike="noStrike" dirty="0">
                          <a:effectLst/>
                        </a:rPr>
                        <a:t>0,00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LIMITE DEFINIDO POR RESOLUÇÃO DO SENADO FEDERAL PARA AS OPERAÇÕES DE CRÉDITO POR ANTECIPAÇÃO DA RECEITA ORÇAMENTÁRIA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1.570.470,02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7,00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619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100" u="sng" strike="noStrike" dirty="0">
                          <a:effectLst/>
                        </a:rPr>
                        <a:t>OUTRAS OPERAÇÕES QUE INTEGRAM A DÍVIDA CONSOLIDADA</a:t>
                      </a:r>
                      <a:endParaRPr lang="pt-BR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VALOR REALIZADO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100" u="none" strike="noStrike">
                          <a:effectLst/>
                        </a:rPr>
                        <a:t>No Anual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Até Anual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>
                          <a:effectLst/>
                        </a:rPr>
                        <a:t>(a)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Parcelamento de Dívidas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u="none" strike="noStrike" dirty="0">
                          <a:effectLst/>
                        </a:rPr>
                        <a:t>Operações de reestruturação e recomposição do principal de dívidas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>
                          <a:effectLst/>
                        </a:rPr>
                        <a:t>0,00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u="none" strike="noStrike" dirty="0">
                          <a:effectLst/>
                        </a:rPr>
                        <a:t>0,00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Garamond" panose="02020404030301010803" pitchFamily="18" charset="0"/>
              </a:rPr>
              <a:t>RELATÓRIO DE GESTÃO FISCAL – RGF 1º QUAD</a:t>
            </a: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53688"/>
              </p:ext>
            </p:extLst>
          </p:nvPr>
        </p:nvGraphicFramePr>
        <p:xfrm>
          <a:off x="1277655" y="2142354"/>
          <a:ext cx="9390346" cy="4680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8983"/>
                <a:gridCol w="1880682"/>
                <a:gridCol w="1880681"/>
              </a:tblGrid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RECEITA CORRENTE LÍQUIDA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VALOR ATÉ 1º QUADRIMESTRE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Receita Corrente Líquida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28.433.548,63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Receita Corrente Líquida Ajustada para Cálculo dos Limites de Endividamento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28.212.148,63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Receita Corrente Líquida Ajustada para Cálculo dos Limites da Despesa com Pessoal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28.212.148,63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DESPESAS COM PESSOAL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VALOR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 SOBRE A RCL AJUSTADA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Despesa Total com Pessoal - DTP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11.274.032,73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39,96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Máximo (incisos I, II e III, art. 20 da LRF)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16.927.289,18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Prudencial (parágrafo único, art. 22 da LRF)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16.080.924,72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 Alerta (inciso II do §1º do art. 59 da LRF)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15.234.560,26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54,00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DÍVIDA CONSOLIDADA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VALOR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 SOBRE A RCL AJUSTADA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Dívida Consolidada Líquida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(1.061.256,57)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(3,76)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Definido por Resolução do Senado Federal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33.854.578,36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GARANTIAS DE VALORES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VALOR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 SOBRE A RCL AJUSTADA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Total das Garantias Concedidas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Definido por Resolução do Senado Federal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6.206.672,70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22,00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OPERAÇÕES DE CRÉDITO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VALOR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 SOBRE A RCL AJUSTADA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Operações de Crédito Internas e Externas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Definido pelo Senado Federal para Operações de Crédito Externas e Internas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4.513.943,78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Operações de Crédito por Antecipação da Receita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Definido pelo Senado Federal para Operações de Crédito por Antecipação da Receita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1.974.850,40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RESTOS A PAGAR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RESTOS A PAGAR EMPENHADOS E NÃO LIQUIDADOS DO EXERCÍCIO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DISPONIBILIDADE DE CAIXA LÍQUIDA (APÓS A INSCRIÇÃO EM RESTOS A PAGAR NÃO PROCESSADOS DO EXERCÍCIO)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Valor Total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3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500" dirty="0" smtClean="0">
                <a:latin typeface="Garamond" panose="02020404030301010803" pitchFamily="18" charset="0"/>
              </a:rPr>
              <a:t>RELATÓRIO DE GESTÃO FISCAL – RGF 2º QUAD</a:t>
            </a: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64336"/>
              </p:ext>
            </p:extLst>
          </p:nvPr>
        </p:nvGraphicFramePr>
        <p:xfrm>
          <a:off x="1277655" y="2092250"/>
          <a:ext cx="9482203" cy="4659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4047"/>
                <a:gridCol w="1899079"/>
                <a:gridCol w="1899077"/>
              </a:tblGrid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RECEITA CORRENTE LÍQUIDA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VALOR ATÉ 2º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Receita Corrente Líquida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30.836.196,29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Receita Corrente Líquida Ajustada para Cálculo dos Limites de Endividamento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30.614.796,29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Receita Corrente Líquida Ajustada para Cálculo dos Limites da Despesa com Pessoal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30.614.796,29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DESPESAS COM PESSOAL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VALOR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 SOBRE A RCL AJUSTADA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Despesa Total com Pessoal - DTP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11.450.367,81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37,40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Máximo (incisos I, II e III, art. 20 da LRF)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18.368.877,77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Prudencial (parágrafo único, art. 22 da LRF)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17.450.433,88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 Alerta (inciso II do §1º do art. 59 da LRF)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16.531.989,99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54,00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DÍVIDA CONSOLIDADA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VALOR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 SOBRE A RCL AJUSTADA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Dívida Consolidada Líquida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(1.822.933,14)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(5,95)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Definido por Resolução do Senado Federal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36.737.755,55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GARANTIAS DE VALORES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VALOR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 SOBRE A RCL AJUSTADA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Total das Garantias Concedidas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Definido por Resolução do Senado Federal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6.735.255,18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22,00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OPERAÇÕES DE CRÉDITO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VALOR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 SOBRE A RCL AJUSTADA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Operações de Crédito Internas e Externas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Definido pelo Senado Federal para Operações de Crédito Externas e Internas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4.898.367,41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Operações de Crédito por Antecipação da Receita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Limite Definido pelo Senado Federal para Operações de Crédito por Antecipação da Receita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2.143.035,74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RESTOS A PAGAR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RESTOS A PAGAR EMPENHADOS E NÃO LIQUIDADOS DO EXERCÍCIO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DISPONIBILIDADE DE CAIXA LÍQUIDA (APÓS A INSCRIÇÃO EM RESTOS A PAGAR NÃO PROCESSADOS DO EXERCÍCIO)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Valor Total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1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2500" i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COMENTÁRIO FINAL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500" dirty="0" smtClean="0">
                <a:latin typeface="Garamond" panose="02020404030301010803" pitchFamily="18" charset="0"/>
              </a:rPr>
              <a:t>A análise do resultado fiscal evidencia o cumprimento de todas as metas e princípios de Gestão Fiscal, bem como a manutenção do equilíbrio fiscal do Município de Rio das Antas;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500" dirty="0" smtClean="0">
                <a:latin typeface="Garamond" panose="02020404030301010803" pitchFamily="18" charset="0"/>
              </a:rPr>
              <a:t>O cumprimento da Metas Fiscais do 1º e 2º Quadrimestre expressa o compromisso desta Gestão com a disciplina fiscal e gestão dos recursos públicos;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500" dirty="0" smtClean="0">
                <a:latin typeface="Garamond" panose="02020404030301010803" pitchFamily="18" charset="0"/>
              </a:rPr>
              <a:t>A análise também demonstra com clareza o esforço e a responsabilidade do Prefeito e demais Agentes Políticos na utilização dos recursos públicos deste Município.</a:t>
            </a: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EDITAL DE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AUDIÊNCIA PÚBLICA</a:t>
            </a:r>
          </a:p>
          <a:p>
            <a:endParaRPr lang="pt-BR" sz="4000" i="1" dirty="0" smtClean="0">
              <a:solidFill>
                <a:schemeClr val="accent6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Organizada pela Comissão de Finanças, Contas e Orçamento;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Audiência agendada para o dia 28/09/2021 às 20h00min;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Comunicado o Poder Executivo pelo Ofício nº 01/2021 de 24/09/2021;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Pauta: Apresentar a execução orçamentária do 2º Quadrimestre </a:t>
            </a:r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  </a:t>
            </a:r>
            <a:endParaRPr lang="pt-BR" sz="4000" i="1" dirty="0">
              <a:solidFill>
                <a:schemeClr val="accent6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 fontScale="92500" lnSpcReduction="20000"/>
          </a:bodyPr>
          <a:lstStyle/>
          <a:p>
            <a:endParaRPr lang="pt-BR" sz="2500" dirty="0" smtClean="0">
              <a:latin typeface="Garamond" panose="02020404030301010803" pitchFamily="18" charset="0"/>
            </a:endParaRPr>
          </a:p>
          <a:p>
            <a:r>
              <a:rPr lang="pt-BR" sz="2500" b="1" u="sng" dirty="0" smtClean="0">
                <a:latin typeface="Garamond" panose="02020404030301010803" pitchFamily="18" charset="0"/>
              </a:rPr>
              <a:t>AGRADECEMOS A ATENÇÃO</a:t>
            </a: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r>
              <a:rPr lang="pt-BR" sz="2800" dirty="0" smtClean="0">
                <a:latin typeface="Garamond" panose="02020404030301010803" pitchFamily="18" charset="0"/>
              </a:rPr>
              <a:t>Informações, Dúvidas ou Sugestões:</a:t>
            </a:r>
          </a:p>
          <a:p>
            <a:r>
              <a:rPr lang="pt-BR" sz="2800" dirty="0" smtClean="0">
                <a:latin typeface="Garamond" panose="02020404030301010803" pitchFamily="18" charset="0"/>
              </a:rPr>
              <a:t>Maurício </a:t>
            </a:r>
            <a:r>
              <a:rPr lang="pt-BR" sz="2800" dirty="0" err="1" smtClean="0">
                <a:latin typeface="Garamond" panose="02020404030301010803" pitchFamily="18" charset="0"/>
              </a:rPr>
              <a:t>Dagnoni</a:t>
            </a:r>
            <a:endParaRPr lang="pt-BR" sz="2800" dirty="0" smtClean="0">
              <a:latin typeface="Garamond" panose="02020404030301010803" pitchFamily="18" charset="0"/>
            </a:endParaRPr>
          </a:p>
          <a:p>
            <a:r>
              <a:rPr lang="pt-BR" sz="2800" dirty="0">
                <a:latin typeface="Garamond" panose="02020404030301010803" pitchFamily="18" charset="0"/>
              </a:rPr>
              <a:t>e</a:t>
            </a:r>
            <a:r>
              <a:rPr lang="pt-BR" sz="2800" dirty="0" smtClean="0">
                <a:latin typeface="Garamond" panose="02020404030301010803" pitchFamily="18" charset="0"/>
              </a:rPr>
              <a:t>-mail: </a:t>
            </a:r>
            <a:r>
              <a:rPr lang="pt-BR" sz="2800" dirty="0" smtClean="0">
                <a:latin typeface="Garamond" panose="02020404030301010803" pitchFamily="18" charset="0"/>
                <a:hlinkClick r:id="rId3"/>
              </a:rPr>
              <a:t>assessoria@riodasantas.sc.gov.br</a:t>
            </a:r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r>
              <a:rPr lang="pt-BR" sz="2800" dirty="0" smtClean="0">
                <a:latin typeface="Garamond" panose="02020404030301010803" pitchFamily="18" charset="0"/>
              </a:rPr>
              <a:t>Portal da Transparência</a:t>
            </a:r>
          </a:p>
          <a:p>
            <a:r>
              <a:rPr lang="pt-BR" sz="2800" dirty="0">
                <a:latin typeface="Garamond" panose="02020404030301010803" pitchFamily="18" charset="0"/>
                <a:hlinkClick r:id="rId4"/>
              </a:rPr>
              <a:t>https://riodasantas.atende.net/?pg=transparencia</a:t>
            </a:r>
            <a:r>
              <a:rPr lang="pt-BR" sz="2800" dirty="0" smtClean="0">
                <a:latin typeface="Garamond" panose="02020404030301010803" pitchFamily="18" charset="0"/>
                <a:hlinkClick r:id="rId4"/>
              </a:rPr>
              <a:t>#!/</a:t>
            </a:r>
            <a:endParaRPr lang="pt-BR" sz="2800" dirty="0" smtClean="0">
              <a:latin typeface="Garamond" panose="02020404030301010803" pitchFamily="18" charset="0"/>
            </a:endParaRPr>
          </a:p>
          <a:p>
            <a:r>
              <a:rPr lang="pt-BR" sz="2800" dirty="0" smtClean="0">
                <a:latin typeface="Garamond" panose="02020404030301010803" pitchFamily="18" charset="0"/>
              </a:rPr>
              <a:t>Site Oficial</a:t>
            </a:r>
          </a:p>
          <a:p>
            <a:r>
              <a:rPr lang="pt-BR" sz="2800" dirty="0">
                <a:latin typeface="Garamond" panose="02020404030301010803" pitchFamily="18" charset="0"/>
                <a:hlinkClick r:id="rId5"/>
              </a:rPr>
              <a:t>https://www.riodasantas.sc.gov.br</a:t>
            </a:r>
            <a:r>
              <a:rPr lang="pt-BR" sz="2800" dirty="0" smtClean="0">
                <a:latin typeface="Garamond" panose="02020404030301010803" pitchFamily="18" charset="0"/>
                <a:hlinkClick r:id="rId5"/>
              </a:rPr>
              <a:t>/</a:t>
            </a:r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  <a:p>
            <a:endParaRPr lang="pt-BR" sz="28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49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77655" y="1753644"/>
            <a:ext cx="9390345" cy="4534422"/>
          </a:xfrm>
        </p:spPr>
        <p:txBody>
          <a:bodyPr>
            <a:normAutofit/>
          </a:bodyPr>
          <a:lstStyle/>
          <a:p>
            <a:r>
              <a:rPr lang="pt-BR" sz="4000" i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</a:rPr>
              <a:t>RREO – BALANÇO ORÇAMENTÁRIO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É Regulamento pela Lei Federal </a:t>
            </a:r>
            <a:r>
              <a:rPr lang="pt-BR" sz="2800" dirty="0" smtClean="0">
                <a:latin typeface="Garamond" panose="02020404030301010803" pitchFamily="18" charset="0"/>
              </a:rPr>
              <a:t>nº 4.320/1964</a:t>
            </a:r>
            <a:r>
              <a:rPr lang="pt-BR" sz="2800" dirty="0" smtClean="0">
                <a:latin typeface="Garamond" panose="02020404030301010803" pitchFamily="18" charset="0"/>
              </a:rPr>
              <a:t>;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Demonstra as Receitas e Despesas Prevista, em confronto com as realizadas;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É Demonstrativo Contábil que discrimina o saldo das contas de receitas e despesas orçamentárias;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Garamond" panose="02020404030301010803" pitchFamily="18" charset="0"/>
              </a:rPr>
              <a:t>Compara as parcelas previstas e fixadas no Orçamento com as executadas.</a:t>
            </a:r>
          </a:p>
          <a:p>
            <a:pPr algn="just"/>
            <a:endParaRPr lang="pt-B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728671"/>
              </p:ext>
            </p:extLst>
          </p:nvPr>
        </p:nvGraphicFramePr>
        <p:xfrm>
          <a:off x="1277655" y="1728592"/>
          <a:ext cx="8932797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788"/>
                <a:gridCol w="7968009"/>
              </a:tblGrid>
              <a:tr h="161925">
                <a:tc rowSpan="4">
                  <a:txBody>
                    <a:bodyPr/>
                    <a:lstStyle/>
                    <a:p>
                      <a:pPr algn="l" fontAlgn="t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 smtClean="0">
                          <a:effectLst/>
                        </a:rPr>
                        <a:t>BALANÇO ORÇAMENTÁRIO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Orçamentos Fiscal e da Seguridade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Entidade: </a:t>
                      </a:r>
                      <a:r>
                        <a:rPr lang="pt-BR" sz="1400" b="1" u="none" strike="noStrike" dirty="0">
                          <a:effectLst/>
                        </a:rPr>
                        <a:t>Consolidado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 Período de Referência: Janeiro a Abril de 2021 / </a:t>
                      </a:r>
                      <a:r>
                        <a:rPr lang="pt-BR" sz="1400" b="1" u="none" strike="noStrike" dirty="0">
                          <a:effectLst/>
                        </a:rPr>
                        <a:t>Quadrimestre Janeiro-Abril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861111"/>
              </p:ext>
            </p:extLst>
          </p:nvPr>
        </p:nvGraphicFramePr>
        <p:xfrm>
          <a:off x="1092200" y="2805835"/>
          <a:ext cx="10007599" cy="3040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2742"/>
                <a:gridCol w="1164921"/>
                <a:gridCol w="1143081"/>
                <a:gridCol w="1001714"/>
                <a:gridCol w="496087"/>
                <a:gridCol w="1011253"/>
                <a:gridCol w="496087"/>
                <a:gridCol w="1001714"/>
              </a:tblGrid>
              <a:tr h="21788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300" u="sng" strike="noStrike" dirty="0">
                          <a:effectLst/>
                        </a:rPr>
                        <a:t>RECEITAS</a:t>
                      </a:r>
                      <a:endParaRPr lang="pt-BR" sz="13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</a:rPr>
                        <a:t>PREVISÃO INICIAL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PREVISÃO ATUALIZADA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RECEITAS REALIZADAS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SALDO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57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No 1º Quadrimestre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%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Até 1º Quadrimestre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%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78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(a)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(b)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(b/a)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(c)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(c/a)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>
                          <a:effectLst/>
                        </a:rPr>
                        <a:t>(a-c)</a:t>
                      </a:r>
                      <a:endParaRPr lang="pt-BR" sz="1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RECEITAS (EXCETO INTRA-ORÇAMENTÁRIAS) (I)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31.940.900,00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31.940.900,00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11.918.539,85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37,31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11.918.539,85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37,31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20.022.360,15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RECEITAS CORRENTES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31.910.900,00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31.910.900,00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11.518.539,85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36,10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11.518.539,85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36,10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20.392.360,15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  IMPOSTOS, TAXAS E CONTRIBUIÇÕES DE MELHORIA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2.265.800,00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2.265.800,00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652.906,06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28,82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652.906,06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28,82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1.612.893,94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  CONTRIBUIÇÕES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2.015.000,00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2.015.000,00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660.663,76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32,79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660.663,76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32,79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1.354.336,24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  RECEITA PATRIMONIAL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1.252.000,00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1.252.000,00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69.992,85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5,59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69.992,85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5,59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1.182.007,15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  RECEITA AGROPECUÁRIA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  RECEITA INDUSTRIAL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  RECEITA DE SERVIÇOS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168.000,00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168.000,00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20.968,48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12,48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20.968,48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12,48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147.031,52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  TRANSFERÊNCIAS CORRENTES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26.095.200,00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26.095.200,00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9.964.333,83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38,18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9.964.333,83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38,18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>
                          <a:effectLst/>
                        </a:rPr>
                        <a:t>16.130.866,17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8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u="none" strike="noStrike" dirty="0">
                          <a:effectLst/>
                        </a:rPr>
                        <a:t>     OUTRAS RECEITAS CORRENTES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114.900,00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114.900,00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149.674,87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130,27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149.674,87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130,27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</a:rPr>
                        <a:t>(34.774,87)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7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62176"/>
              </p:ext>
            </p:extLst>
          </p:nvPr>
        </p:nvGraphicFramePr>
        <p:xfrm>
          <a:off x="1277655" y="1728592"/>
          <a:ext cx="8932797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788"/>
                <a:gridCol w="7968009"/>
              </a:tblGrid>
              <a:tr h="161925">
                <a:tc rowSpan="4">
                  <a:txBody>
                    <a:bodyPr/>
                    <a:lstStyle/>
                    <a:p>
                      <a:pPr algn="l" fontAlgn="t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 smtClean="0">
                          <a:effectLst/>
                        </a:rPr>
                        <a:t>BALANÇO ORÇAMENTÁRIO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Orçamentos Fiscal e da Seguridade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Entidade: Consolidado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714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u="none" strike="noStrike" dirty="0">
                          <a:effectLst/>
                        </a:rPr>
                        <a:t> Período de Referência: Janeiro a Abril de 2021 / Quadrimestre Janeiro-Abril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69637"/>
              </p:ext>
            </p:extLst>
          </p:nvPr>
        </p:nvGraphicFramePr>
        <p:xfrm>
          <a:off x="1092200" y="2719333"/>
          <a:ext cx="10007599" cy="3798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97316"/>
                <a:gridCol w="1001714"/>
                <a:gridCol w="1001714"/>
                <a:gridCol w="1001714"/>
                <a:gridCol w="496087"/>
                <a:gridCol w="1011253"/>
                <a:gridCol w="496087"/>
                <a:gridCol w="1001714"/>
              </a:tblGrid>
              <a:tr h="1619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sng" strike="noStrike" dirty="0">
                          <a:effectLst/>
                        </a:rPr>
                        <a:t>RECEITAS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PREVISÃO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PREVISÃO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RECEITAS REALIZADAS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%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19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(b/a)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(c/a)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(a-c)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RECEITAS DE CAPITAL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400.000,00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1.333,33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1.333,33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(370.000,00)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    OPERAÇÕES DE CRÉDITO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ALIENAÇÃO DE BENS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    AMORTIZAÇÕES DE EMPRÉSTIMOS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TRANSFERÊNCIAS DE CAPITAL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(400.000,00)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OUTRAS RECEITAS DE CAPITAL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RECEITAS (INTRA-ORÇAMENTÁRIAS) (II)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1.954.700,00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1.954.700,00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35,18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35,18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1.266.974,98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SUBTOTAL DAS RECEITAS (III) = (I + II)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33.895.600,00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33.895.600,00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12.606.264,87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37,19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12.606.264,87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37,19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21.289.335,13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OPERAÇÕES DE CRÉDITO / REFINANCIAMENTO (IV)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TOTAL DAS RECEITAS (V) = (III + IV)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33.895.600,00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33.895.600,00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12.606.264,87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37,19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12.606.264,87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37,19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21.289.335,13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DÉFICIT (VI)¹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effectLst/>
                        </a:rPr>
                        <a:t>TOTAL COM DÉFICIT (VII) = (V + VI)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33.895.600,00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33.895.600,00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12.606.264,87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37,19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12.606.264,87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37,19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u="none" strike="noStrike" dirty="0">
                          <a:effectLst/>
                        </a:rPr>
                        <a:t>21.289.335,13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SALDOS DE EXERCÍCIOS ANTERIORES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2.372.831,72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1.088.487,03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Recursos Arrecadados em Exercícios Anteriores - RPPS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-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Superávit Financeiro Utilizado para Créditos Adicionais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2.372.831,72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1.088.487,03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7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90" y="552182"/>
            <a:ext cx="864296" cy="103862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7655" y="438411"/>
            <a:ext cx="9390345" cy="1152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DE SANTA CATARINA</a:t>
            </a:r>
            <a:b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MUNICÍPIO DE RIO DAS ANTAS</a:t>
            </a:r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567420"/>
              </p:ext>
            </p:extLst>
          </p:nvPr>
        </p:nvGraphicFramePr>
        <p:xfrm>
          <a:off x="726511" y="1741115"/>
          <a:ext cx="10647122" cy="4972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6897"/>
                <a:gridCol w="1014608"/>
                <a:gridCol w="939452"/>
                <a:gridCol w="951979"/>
                <a:gridCol w="914400"/>
                <a:gridCol w="977030"/>
                <a:gridCol w="901874"/>
                <a:gridCol w="851770"/>
                <a:gridCol w="985999"/>
                <a:gridCol w="993113"/>
              </a:tblGrid>
              <a:tr h="25175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b="1" u="sng" strike="noStrike" dirty="0">
                          <a:effectLst/>
                        </a:rPr>
                        <a:t>DESPESAS</a:t>
                      </a:r>
                      <a:endParaRPr lang="pt-BR" sz="12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INICIAL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DOTAÇÃO ATUALIZADA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DESPESAS EMPENHADAS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DESPESAS LIQUIDADAS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SALDO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DESPESAS PAGAS ATÉ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3034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No 1º Quadrimestre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No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Até 1º Quadrimestre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1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>
                          <a:effectLst/>
                        </a:rPr>
                        <a:t>(d)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(e)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(f)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(g) = (e-f)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(h)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(i) = (e-h)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(j)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10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DESPESAS (EXCETO INTRA-ORÇAMENTÁRIAS) (VIII)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31.945.550,00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34.828.281,72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15.065.080,88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15.065.080,88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19.763.200,84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9.439.603,48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9.439.603,48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25.388.678,24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9.118.579,65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517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DESPESAS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29.942.400,00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32.084.417,60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13.698.613,93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13.698.613,93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18.385.803,67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8.777.724,87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8.777.724,87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23.306.692,73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8.478.539,99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17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Pessoal e Encargos Sociais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17.686.580,00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17.601.212,14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5.145.791,52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5.145.791,52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12.455.420,62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5.104.774,82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5.104.774,82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12.496.437,32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5.104.774,82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17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Juros e Encargos da Dívida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165.000,00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146.500,00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146.500,00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18.500,00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40.411,95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40.411,95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124.588,05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40.411,95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17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Outras Despesas Correntes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12.090.820,00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14.318.205,46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8.406.322,41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8.406.322,41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5.911.883,05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3.632.538,10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3.632.538,10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10.685.667,36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3.333.353,22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17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DESPESAS DE CAPITAL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1.983.150,00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2.723.864,12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1.366.466,95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1.366.466,95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1.357.397,17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661.878,61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661.878,61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2.061.985,51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640.039,66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17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Investimentos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1.113.150,00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1.923.864,12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566.837,72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566.837,72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1.357.026,40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371.188,46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371.188,46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1.552.675,66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349.349,51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17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Inversões Financeiras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17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    Amortização da Dívida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800.000,00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799.629,23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799.629,23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370,77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290.690,15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290.690,15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509.309,85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290.690,15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17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RESERVA DE CONTINGÊNCIA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20.000,00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10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DESPESAS (INTRA-ORÇAMENTÁRIAS) (IX)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1.950.050,00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1.949.050,00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1.291.323,95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1.291.323,95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657.726,05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687.725,02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>
                          <a:effectLst/>
                        </a:rPr>
                        <a:t>1.261.324,98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687.725,02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105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SUBTOTAL DAS DESPESAS (X) = (VIII + IX)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33.895.600,00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36.777.331,72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16.356.404,83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16.356.404,83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20.420.926,89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10.127.328,50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10.127.328,50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26.650.003,22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u="none" strike="noStrike" dirty="0">
                          <a:effectLst/>
                        </a:rPr>
                        <a:t>9.806.304,67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3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5557</Words>
  <Application>Microsoft Office PowerPoint</Application>
  <PresentationFormat>Widescreen</PresentationFormat>
  <Paragraphs>3393</Paragraphs>
  <Slides>50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7" baseType="lpstr">
      <vt:lpstr>Arial</vt:lpstr>
      <vt:lpstr>Calibri</vt:lpstr>
      <vt:lpstr>Calibri Light</vt:lpstr>
      <vt:lpstr>Garamond</vt:lpstr>
      <vt:lpstr>Times New Roman</vt:lpstr>
      <vt:lpstr>Wingdings</vt:lpstr>
      <vt:lpstr>Tema do Office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  <vt:lpstr>ESTADO DE SANTA CATARINA MUNICÍPIO DE RIO DAS ANTAS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SANTA CATARINA MUNICÍPIO DE RIO DAS ANTAS</dc:title>
  <dc:creator>User</dc:creator>
  <cp:lastModifiedBy>User</cp:lastModifiedBy>
  <cp:revision>52</cp:revision>
  <dcterms:created xsi:type="dcterms:W3CDTF">2021-09-15T12:12:01Z</dcterms:created>
  <dcterms:modified xsi:type="dcterms:W3CDTF">2021-09-28T18:45:11Z</dcterms:modified>
</cp:coreProperties>
</file>