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11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CB283-11F3-4CEA-8878-8C1E9AC08680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ED193-CD8E-45F4-9B1C-E428546E0E8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1911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810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664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375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311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937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35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34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012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197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644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741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15B39-2E6B-4D76-9548-AAC55079B5B6}" type="datetimeFigureOut">
              <a:rPr lang="pt-BR" smtClean="0"/>
              <a:t>27/08/2021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87454-BBA5-4B4B-BB4E-F31C843ED34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457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07" y="463601"/>
            <a:ext cx="1584157" cy="190367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88723"/>
            <a:ext cx="9144000" cy="1653436"/>
          </a:xfrm>
        </p:spPr>
        <p:txBody>
          <a:bodyPr>
            <a:normAutofit/>
          </a:bodyPr>
          <a:lstStyle/>
          <a:p>
            <a:r>
              <a:rPr lang="pt-BR" sz="5400" b="1" dirty="0" smtClean="0"/>
              <a:t>ESTADO DE SANTA CATARINA</a:t>
            </a:r>
            <a:br>
              <a:rPr lang="pt-BR" sz="5400" b="1" dirty="0" smtClean="0"/>
            </a:br>
            <a:r>
              <a:rPr lang="pt-BR" sz="5400" b="1" dirty="0" smtClean="0"/>
              <a:t>MUNICÍPIO DE RIO DAS ANTAS</a:t>
            </a: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469710"/>
            <a:ext cx="9144000" cy="178809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AUDIÊNCIA PÚBLICA</a:t>
            </a:r>
          </a:p>
          <a:p>
            <a:r>
              <a:rPr lang="pt-BR" sz="4000" dirty="0" smtClean="0">
                <a:solidFill>
                  <a:schemeClr val="accent6">
                    <a:lumMod val="75000"/>
                  </a:schemeClr>
                </a:solidFill>
              </a:rPr>
              <a:t>LEI DE DIRETRIZES ORÇAMENTÁRIAS 2022</a:t>
            </a:r>
            <a:endParaRPr lang="pt-B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34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Evolução da Receita</a:t>
            </a:r>
          </a:p>
          <a:p>
            <a:pPr algn="just"/>
            <a:endParaRPr lang="pt-BR" sz="40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592701"/>
              </p:ext>
            </p:extLst>
          </p:nvPr>
        </p:nvGraphicFramePr>
        <p:xfrm>
          <a:off x="1114816" y="2279736"/>
          <a:ext cx="9553182" cy="365112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592197"/>
                <a:gridCol w="1592197"/>
                <a:gridCol w="1592197"/>
                <a:gridCol w="1592197"/>
                <a:gridCol w="1592197"/>
                <a:gridCol w="1592197"/>
              </a:tblGrid>
              <a:tr h="5761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2018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2019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2020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2021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2022</a:t>
                      </a:r>
                      <a:endParaRPr lang="pt-BR" sz="3200" dirty="0"/>
                    </a:p>
                  </a:txBody>
                  <a:tcPr/>
                </a:tc>
              </a:tr>
              <a:tr h="1024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Receita Projetada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29.070.729,00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30.544.718.84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33.734.300,00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33.895.600,00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40.003.600,00</a:t>
                      </a:r>
                      <a:endParaRPr lang="pt-BR" dirty="0"/>
                    </a:p>
                  </a:txBody>
                  <a:tcPr/>
                </a:tc>
              </a:tr>
              <a:tr h="1024003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Receita</a:t>
                      </a:r>
                      <a:r>
                        <a:rPr lang="pt-BR" sz="2000" baseline="0" dirty="0" smtClean="0"/>
                        <a:t> Arrecadada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31.749.392,51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33.092.166,03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37.554.109,30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24.952.552,66</a:t>
                      </a:r>
                    </a:p>
                    <a:p>
                      <a:pPr algn="ctr"/>
                      <a:r>
                        <a:rPr lang="pt-BR" dirty="0" smtClean="0"/>
                        <a:t>(até Agosto)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-</a:t>
                      </a:r>
                      <a:r>
                        <a:rPr lang="pt-BR" baseline="0" dirty="0" smtClean="0"/>
                        <a:t> - - - - - - - - - - </a:t>
                      </a:r>
                      <a:endParaRPr lang="pt-BR" dirty="0"/>
                    </a:p>
                  </a:txBody>
                  <a:tcPr/>
                </a:tc>
              </a:tr>
              <a:tr h="1024003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Diferença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2.678.663,51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2.547.447,19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3.819.809,30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-</a:t>
                      </a:r>
                      <a:r>
                        <a:rPr lang="pt-BR" baseline="0" dirty="0" smtClean="0"/>
                        <a:t> - - - - - - - - - -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- - - - - - - - - -</a:t>
                      </a:r>
                      <a:r>
                        <a:rPr lang="pt-BR" baseline="0" dirty="0" smtClean="0"/>
                        <a:t> -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6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Evolução da Despesa</a:t>
            </a:r>
          </a:p>
          <a:p>
            <a:pPr algn="just"/>
            <a:endParaRPr lang="pt-BR" sz="40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638035"/>
              </p:ext>
            </p:extLst>
          </p:nvPr>
        </p:nvGraphicFramePr>
        <p:xfrm>
          <a:off x="1114816" y="2279737"/>
          <a:ext cx="9553182" cy="420845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592197"/>
                <a:gridCol w="1592197"/>
                <a:gridCol w="1592197"/>
                <a:gridCol w="1592197"/>
                <a:gridCol w="1592197"/>
                <a:gridCol w="1592197"/>
              </a:tblGrid>
              <a:tr h="51572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2018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2019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2020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2021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2022</a:t>
                      </a:r>
                      <a:endParaRPr lang="pt-BR" sz="3200" dirty="0"/>
                    </a:p>
                  </a:txBody>
                  <a:tcPr/>
                </a:tc>
              </a:tr>
              <a:tr h="8685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Despesa Fixada</a:t>
                      </a:r>
                    </a:p>
                    <a:p>
                      <a:pPr algn="ctr"/>
                      <a:r>
                        <a:rPr lang="pt-BR" sz="1800" dirty="0" smtClean="0"/>
                        <a:t>(Orçado)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28.989.729,00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30.544.718.84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33.734.300,00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33.895.600,00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40.003.600,00</a:t>
                      </a:r>
                      <a:endParaRPr lang="pt-BR" dirty="0"/>
                    </a:p>
                  </a:txBody>
                  <a:tcPr/>
                </a:tc>
              </a:tr>
              <a:tr h="895724"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Autorizado</a:t>
                      </a:r>
                    </a:p>
                    <a:p>
                      <a:pPr algn="ctr"/>
                      <a:r>
                        <a:rPr lang="pt-BR" sz="1800" baseline="0" dirty="0" smtClean="0"/>
                        <a:t>Suplementado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33.109.730,06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34.260.280,17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41.246.318,28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38.344.688,35</a:t>
                      </a:r>
                    </a:p>
                    <a:p>
                      <a:pPr algn="ctr"/>
                      <a:r>
                        <a:rPr lang="pt-BR" dirty="0" smtClean="0"/>
                        <a:t>(até Agosto)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-</a:t>
                      </a:r>
                      <a:r>
                        <a:rPr lang="pt-BR" baseline="0" dirty="0" smtClean="0"/>
                        <a:t> - - - - - - - - - - </a:t>
                      </a:r>
                      <a:endParaRPr lang="pt-BR" dirty="0"/>
                    </a:p>
                  </a:txBody>
                  <a:tcPr/>
                </a:tc>
              </a:tr>
              <a:tr h="62337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 Créditos Especiais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515.400,00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146.100,00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185.000,00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127.305,71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- - - - - - - - - -</a:t>
                      </a:r>
                      <a:r>
                        <a:rPr lang="pt-BR" baseline="0" dirty="0" smtClean="0"/>
                        <a:t> -</a:t>
                      </a:r>
                      <a:endParaRPr lang="pt-BR" dirty="0"/>
                    </a:p>
                  </a:txBody>
                  <a:tcPr/>
                </a:tc>
              </a:tr>
              <a:tr h="42171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33.625.130,06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34.406.380,17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41.431.318,28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38.471.994,06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- - - - - - - - - - - </a:t>
                      </a:r>
                      <a:endParaRPr lang="pt-BR" dirty="0"/>
                    </a:p>
                  </a:txBody>
                  <a:tcPr/>
                </a:tc>
              </a:tr>
              <a:tr h="73874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Despesas Empenhadas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29.745.183,82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31.801.079,54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36.289.537,58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27.448.576,22</a:t>
                      </a:r>
                    </a:p>
                    <a:p>
                      <a:r>
                        <a:rPr lang="pt-BR" dirty="0" smtClean="0"/>
                        <a:t>(até Agosto)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- - - - - - - - - - -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43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UG</a:t>
            </a:r>
          </a:p>
          <a:p>
            <a:pPr algn="just"/>
            <a:endParaRPr lang="pt-BR" sz="40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441077"/>
              </p:ext>
            </p:extLst>
          </p:nvPr>
        </p:nvGraphicFramePr>
        <p:xfrm>
          <a:off x="1114817" y="2310471"/>
          <a:ext cx="9553182" cy="37084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6776580"/>
                <a:gridCol w="1665962"/>
                <a:gridCol w="11106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ÓRGÃO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PODER LEGISLATIVO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1.476.000,00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3,69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PODER EXECUTO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25.207.820,00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63,01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FUNDO MUNICIPAL DE SAÚDE – FMS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6.806.080,00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17,01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FUNDO DE ASSISTÊNCIA SOCIAL DO MUN. RIO DAS ANTAS – FUMAS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1.227.200,00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3,07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FUNDO DE ASSISTÊNCIA SOCIAL E MÉDICA DOS SERVIDORES – FASM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1.504.500,00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3,76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FUNDO DE PREVIDÊNCIA SOCIAL DOS SERVIDORES – FUP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3.621.000,00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9,05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FUNDO PARA INFÂNCIA E ADOLESCÊNCIA – FIAM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26.000,00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0,06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FUNDO DE HABITAÇÃO – FMHIS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135.000,00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0,34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40.003.600,00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8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</a:t>
            </a:r>
          </a:p>
          <a:p>
            <a:pPr algn="just"/>
            <a:endParaRPr lang="pt-BR" sz="40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671896"/>
              </p:ext>
            </p:extLst>
          </p:nvPr>
        </p:nvGraphicFramePr>
        <p:xfrm>
          <a:off x="1114817" y="2310471"/>
          <a:ext cx="9553182" cy="40792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676405"/>
                <a:gridCol w="6100175"/>
                <a:gridCol w="1665962"/>
                <a:gridCol w="111064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ÓRGÃO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0001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Legislativa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1.476.000,00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3,69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0003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Essencial à Justiça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17.000,00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0,04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0004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Administração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4.413.300,00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11,03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0006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Segurança Pública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398.000,00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0,99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0008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Assistência Social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2.901.700,00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7,25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0009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Previdência Social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3.780.500,00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9,45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0010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Saúde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6.806.080,00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17,01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0012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Educação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11.043.640,00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27,61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0013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Cultura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133.000,00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0,33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0015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Urbanismo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1.380.880,00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3,45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9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</a:t>
            </a:r>
          </a:p>
          <a:p>
            <a:pPr algn="just"/>
            <a:endParaRPr lang="pt-BR" sz="40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711718"/>
              </p:ext>
            </p:extLst>
          </p:nvPr>
        </p:nvGraphicFramePr>
        <p:xfrm>
          <a:off x="1114817" y="2310471"/>
          <a:ext cx="9553182" cy="40792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676405"/>
                <a:gridCol w="6100175"/>
                <a:gridCol w="1665962"/>
                <a:gridCol w="111064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ÓRGÃO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0016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Habitação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135.000,00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0,34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0017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Saneamento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391.000,00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0,98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0020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Agricultura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1.436.000,00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3,59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0022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Indústria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195.000,00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0,49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0023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Comércio e Serviços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10.000,00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0,02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0026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Transporte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3.639.500,00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9,10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0027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Desporto e Lazer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320.000,00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0,80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0028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Encargos Especiais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1.487.000,00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3,72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0099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Reserva de Contingência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40.000,00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0,10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/>
                        <a:t>Total Geral</a:t>
                      </a:r>
                      <a:endParaRPr lang="pt-B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/>
                        <a:t>40.003.600,00</a:t>
                      </a:r>
                      <a:endParaRPr lang="pt-B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100%</a:t>
                      </a:r>
                      <a:endParaRPr lang="pt-B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6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26196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664084"/>
              </p:ext>
            </p:extLst>
          </p:nvPr>
        </p:nvGraphicFramePr>
        <p:xfrm>
          <a:off x="1114816" y="1691019"/>
          <a:ext cx="9553184" cy="4684731"/>
        </p:xfrm>
        <a:graphic>
          <a:graphicData uri="http://schemas.openxmlformats.org/drawingml/2006/table">
            <a:tbl>
              <a:tblPr/>
              <a:tblGrid>
                <a:gridCol w="7444039"/>
                <a:gridCol w="1435637"/>
                <a:gridCol w="673508"/>
              </a:tblGrid>
              <a:tr h="274676"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Dotação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941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0001 - Legislativa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941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0010 - Processo legislativo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941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1126 - Aquisição de Veículo para Legislativo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01.001.0001.0031.0010.1126.3449000000000000000.01000000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1127 - Ampliação/Reforma da Câmara de Vereadores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01.001.0001.0031.0010.1127.3449000000000000000.01000000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2001 - Manutenção da Câmara de Vereadores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01.001.0001.0031.0010.2001.3319000000000000000.01000000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01.001.0001.0031.0010.2001.3319100000000000000.01000000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01.001.0001.0031.0010.2001.3335000000000000000.01000000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01.001.0001.0031.0010.2001.3339000000000000000.01000000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01.001.0001.0031.0010.2001.3449000000000000000.01000000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1.246.000,00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1.476.000,00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1.476.000,00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1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26196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156418"/>
              </p:ext>
            </p:extLst>
          </p:nvPr>
        </p:nvGraphicFramePr>
        <p:xfrm>
          <a:off x="1114816" y="1791223"/>
          <a:ext cx="9553183" cy="4559472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50660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0003 - Essencial à Justiça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50660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0440 - Proteção e Defesa do Consumidor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50660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2119 - MANUTENÇÃO DA PROTEÇÃO E DEFESA DO CONSUMIDOR CFME SMDC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50660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02.004.0003.0091.0440.2119.3319000000000000000.01000000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660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02.004.0003.0091.0440.2119.3339000000000000000.01000000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660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02.004.0003.0091.0440.2119.3449000000000000000.01000000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60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60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60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97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65288"/>
              </p:ext>
            </p:extLst>
          </p:nvPr>
        </p:nvGraphicFramePr>
        <p:xfrm>
          <a:off x="1114816" y="1728591"/>
          <a:ext cx="9553183" cy="4603653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566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0004 - Administração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66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0020 -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geral e planejamento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66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1005 - AQUISIÇÃO DE VEÍCULO PARA O GABINETE DO PREFEITO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02.001.0004.0122.0020.1005.3449000000000000000.01000000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1006 - Aquisição de Área para Implantação do Centro Administrativo Municipal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02.004.0004.0122.0020.1006.3459000000000000000.01000000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55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1007 - CONSTRUÇÃO DE NOVO PRÉDIO OU REFORMA DO CENTRO ADMINISTRATIVO MUNICIPAL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02.004.0004.0122.0020.1007.3449000000000000000.01000000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45.300,00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45.300,00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1008 - AQUISIÇÃO DE VEÍCULO PARA A SMAF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02.004.0004.0122.0020.1008.3449000000000000000.01000000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1134 - AQUISIÇÃO DE VEÍCULO PARA O GABINETE DO VICE PREFEITO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02.002.0004.0122.0020.1134.3449000000000000000.01000000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82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301577"/>
              </p:ext>
            </p:extLst>
          </p:nvPr>
        </p:nvGraphicFramePr>
        <p:xfrm>
          <a:off x="1114816" y="1778694"/>
          <a:ext cx="9553183" cy="4521902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41108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2002 -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Manutenção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Gabinete do Prefeito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41108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02.001.0004.0122.0020.2002.3319000000000000000.01000000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108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02.001.0004.0122.0020.2002.3319100000000000000.01000000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08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02.001.0004.0122.0020.2002.3339000000000000000.01000000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08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02.001.0004.0122.0020.2002.3449000000000000000.01000000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8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8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2003 - Manut.do Gab.do Vice-prefeito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41108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02.002.0004.0122.0020.2003.3319000000000000000.01000000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108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02.002.0004.0122.0020.2003.3339000000000000000.01000000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08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02.002.0004.0122.0020.2003.3449000000000000000.01000000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8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24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783779"/>
              </p:ext>
            </p:extLst>
          </p:nvPr>
        </p:nvGraphicFramePr>
        <p:xfrm>
          <a:off x="1114816" y="1716058"/>
          <a:ext cx="9553183" cy="4622111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432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2004 - Manut.de Rh,patr.,lic.compras e Adm.geral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02.004.0004.0122.0020.2004.3317100000000000000.01000000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02.004.0004.0122.0020.2004.3319000000000000000.01000000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02.004.0004.0122.0020.2004.3319100000000000000.01000000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02.004.0004.0122.0020.2004.3337100000000000000.01000000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02.004.0004.0122.0020.2004.3339000000000000000.01000000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02.004.0004.0122.0020.2004.3339100000000000000.01000000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02.004.0004.0122.0020.2004.3339300000000000000.01000000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02.004.0004.0122.0020.2004.3447100000000000000.01000000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02.004.0004.0122.0020.2004.3449000000000000000.01000000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2.424.000,00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3.188.300,00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0030 -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Administração </a:t>
                      </a:r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contabil,trib.fisc.e financ.geral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32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2009 - Manut.da Contab. Adm.trib. Fisc.e Adm.fin.geral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02.004.0004.0123.0030.2009.3319000000000000000.01000000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02.004.0004.0123.0030.2009.3339000000000000000.01000000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02.004.0004.0123.0030.2009.3449000000000000000.01000000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6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77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77655" y="438411"/>
            <a:ext cx="9390345" cy="115239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53644"/>
            <a:ext cx="9144000" cy="4534422"/>
          </a:xfrm>
        </p:spPr>
        <p:txBody>
          <a:bodyPr>
            <a:normAutofit/>
          </a:bodyPr>
          <a:lstStyle/>
          <a:p>
            <a:r>
              <a:rPr lang="pt-BR" sz="4000" dirty="0" smtClean="0"/>
              <a:t>BASE LEGAL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4000" dirty="0" smtClean="0"/>
              <a:t>Art. 165 da Constituição Federal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4000" dirty="0" smtClean="0"/>
              <a:t>Arts</a:t>
            </a:r>
            <a:r>
              <a:rPr lang="pt-BR" sz="4000" dirty="0" smtClean="0"/>
              <a:t>. 4º e 5º da LC nº 101 – LRF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4000" dirty="0" smtClean="0"/>
              <a:t>Lei Orgânica do Município.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99115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498076"/>
              </p:ext>
            </p:extLst>
          </p:nvPr>
        </p:nvGraphicFramePr>
        <p:xfrm>
          <a:off x="1114816" y="1728602"/>
          <a:ext cx="9553183" cy="481393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4063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0040 - Transferência a instituições privadas sem fins lucrativos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063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2010 - Contrib,para Amarp,fecam,cnm e Outras Afins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02.004.0004.0845.0040.2010.3335000000000000000.01000000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3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0050 - Controle interno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063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2012 -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Manutenção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Controle Interno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02.003.0004.0124.0050.2012.3319000000000000000.01000000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02.003.0004.0124.0050.2012.3339000000000000000.01000000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02.003.0004.0124.0050.2012.3449000000000000000.01000000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3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0140 -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Previdência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dos servidores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públicos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municipais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063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2027 - Manut.da Admin.do Regime Prop.de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Previdência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40.001.0004.0122.0140.2027.3319000000000000000.01750000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40.001.0004.0122.0140.2027.3339000000000000000.01750000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3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4.413.300,00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22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306808"/>
              </p:ext>
            </p:extLst>
          </p:nvPr>
        </p:nvGraphicFramePr>
        <p:xfrm>
          <a:off x="1114816" y="1691004"/>
          <a:ext cx="9553183" cy="465970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3298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0006 - Segurança Pública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3298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0060 -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Serviços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transito e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segurança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3298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2013 - Manut.da Div.munic.de Transito - Divitran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02.004.0006.0181.0060.2013.3319000000000000000.01000000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02.004.0006.0181.0060.2013.3339000000000000000.01000000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02.004.0006.0181.0060.2013.3449000000000000000.01000000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8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2014 - Manut.do Convenio Radiopatrulha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02.004.0006.0181.0060.2014.3339000000000000000.01000000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02.004.0006.0181.0060.2014.3449000000000000000.01000000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8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2015 - Manut.do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Convênio.de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Deleg.enc.e Reg.das Vias Publ.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02.004.0006.0181.0060.2015.3339000000000000000.01100000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02.004.0006.0181.0060.2015.3339000000000000000.01110000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02.004.0006.0181.0060.2015.3339000000000000000.01120000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02.004.0006.0181.0060.2015.3449000000000000000.01100000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02.004.0006.0181.0060.2015.3449000000000000000.01110000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02.004.0006.0181.0060.2015.3449000000000000000.01120000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85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18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250901"/>
              </p:ext>
            </p:extLst>
          </p:nvPr>
        </p:nvGraphicFramePr>
        <p:xfrm>
          <a:off x="1114816" y="1728588"/>
          <a:ext cx="9553183" cy="495805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920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0070 -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Proteção </a:t>
                      </a:r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defesa civil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45689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1130 - AQUISIÇÃO DE VEÍCULOS PARA SERVIÇOS DE PREVENÇÃO, COMBATE A SINISTROS, BUSCA E SALVAMENTO DE PESSOAS, BENS E OUTROS, CFME CONV. C/BOMBEIROS MILITARES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02.011.0006.0182.0070.1130.3449000000000000000.01000000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2017 - Manut.da Compdec e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Gestão </a:t>
                      </a:r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dos Recursos de Prot.e 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02.011.0006.0182.0070.2017.3339000000000000000.01000000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02.011.0006.0182.0070.2017.3449000000000000000.01000000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89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2118 - MANUT.DE SERV.DE PREVENÇÃO, COMBATE A SINISTROS, BUSCA E SALVAMENTO DE PESSOAS, BENS E OUTROS, CFME CONV. C/BOMBEIROS MILITARES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02.011.0006.0182.0070.2118.3319000000000000000.01000000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02.011.0006.0182.0070.2118.3339000000000000000.01000000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02.011.0006.0182.0070.2118.3449000000000000000.01000000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00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398.000,00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36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435250"/>
              </p:ext>
            </p:extLst>
          </p:nvPr>
        </p:nvGraphicFramePr>
        <p:xfrm>
          <a:off x="1114816" y="1728599"/>
          <a:ext cx="9553183" cy="453799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7141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0008 - Assistência Social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141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0080 - Atendimento ao idoso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45061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1131 - REFORMA E AMPLIAÇÃO DO CENTRO DA TERCEIRA IDADE MARIA L.B.CAREGNATTO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20.001.0008.0241.0080.1131.3449000000000000000.01000000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2018 -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Manutenção </a:t>
                      </a:r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Apoio ao Idoso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20.001.0008.0241.0080.2018.3339000000000000000.01000000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20.001.0008.0241.0080.2018.3449000000000000000.01000000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0090 - Atendimento ao portador de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deficiência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141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2019 - Manut.do Apoio a Pessoas Portadoras de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Deficiência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20.001.0008.0242.0090.2019.3335000000000000000.01350000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20.001.0008.0242.0090.2019.3339000000000000000.01000000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67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934718"/>
              </p:ext>
            </p:extLst>
          </p:nvPr>
        </p:nvGraphicFramePr>
        <p:xfrm>
          <a:off x="1114816" y="1728598"/>
          <a:ext cx="9553183" cy="4609568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880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0100 - Assistência a criança e ao adolescente - ECA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80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2020 - Manut.do Apoio a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.criança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Adolesc.cfme.eca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50.001.0008.0243.0100.2020.3339000000000000000.01000000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50.001.0008.0243.0100.2020.3339000000000000000.01090000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50.001.0008.0243.0100.2020.3449000000000000000.01000000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2022 -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Manutenção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Conselho Tutelar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02.006.0008.0243.0100.2022.3319000000000000000.01000000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02.006.0008.0243.0100.2022.3339000000000000000.01000000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02.006.0008.0243.0100.2022.3339300000000000000.01000000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02.006.0008.0243.0100.2022.3449000000000000000.01000000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4021 - Manut.do Comad-promad-prog.mun.antidrogas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50.001.0008.0243.0100.4021.3339000000000000000.01000000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4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021524"/>
              </p:ext>
            </p:extLst>
          </p:nvPr>
        </p:nvGraphicFramePr>
        <p:xfrm>
          <a:off x="1114816" y="1728599"/>
          <a:ext cx="9553183" cy="454908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7012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0110 -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Assistência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geral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012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1124 - Aquisição de Veículos para a Assistência Social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20.001.0008.0244.0110.1124.3449000000000000000.01000000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2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1125 - Construção do Centro de Ref.Assist.Social - CRAS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20.001.0008.0244.0110.1125.3449000000000000000.01000000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0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1132 - REFORMA E AMPLIAÇÃO DO CENTRO DE REFERÊNCIA DA ASSISTÊNCIA SOCIAL - CRAS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20.001.0008.0244.0110.1132.3449000000000000000.01000000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2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1133 - REFORMA E AMPLIAÇÃO DO FÓRUM MUNICIPAL - CASA DA CIDADANIA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20.001.0008.0244.0110.1133.3449000000000000000.01000000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2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1136 - Construção do Centro de Referência Especializado de Assistência Social - CREAS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20.001.0008.0244.0110.1136.3449000000000000000.01000000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2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6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532122"/>
              </p:ext>
            </p:extLst>
          </p:nvPr>
        </p:nvGraphicFramePr>
        <p:xfrm>
          <a:off x="1114816" y="1716056"/>
          <a:ext cx="9553183" cy="4622113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7188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2023 - Manut.do Suas e da Assist.social Geral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20.001.0008.0244.0110.2023.3319000000000000000.01000000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20.001.0008.0244.0110.2023.3319100000000000000.01000000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20.001.0008.0244.0110.2023.3339000000000000000.01000000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20.001.0008.0244.0110.2023.3339000000000000000.01350000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216.600,00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20.001.0008.0244.0110.2023.3339000000000000000.01650000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20.001.0008.0244.0110.2023.3449000000000000000.01000000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20.001.0008.0244.0110.2023.3449000000000000000.01350000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20.001.0008.0244.0110.2023.3449000000000000000.01650000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853.100,00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8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2024 -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Manutenção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Fórum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Municipal - Casa da Cidadania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20.001.0008.0244.0110.2024.3319000000000000000.01000000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20.001.0008.0244.0110.2024.3319100000000000000.01000000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20.001.0008.0244.0110.2024.3339000000000000000.01000000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20.001.0008.0244.0110.2024.3449000000000000000.01000000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8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1.192.600,00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54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393113"/>
              </p:ext>
            </p:extLst>
          </p:nvPr>
        </p:nvGraphicFramePr>
        <p:xfrm>
          <a:off x="1114816" y="1716065"/>
          <a:ext cx="9553183" cy="4096014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6826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0120 -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Assistência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e medica a segurados e dependen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6826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2025 - Manut.da Assist.soc.e Med.a Segurados e Depend.do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68266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30.001.0008.0244.0120.2025.3339000000000000000.01000000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1.504.500,00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66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1.504.500,00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66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1.504.500,00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66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2.901.700,00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0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600900"/>
              </p:ext>
            </p:extLst>
          </p:nvPr>
        </p:nvGraphicFramePr>
        <p:xfrm>
          <a:off x="1114816" y="1728590"/>
          <a:ext cx="9553183" cy="4797468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8220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0009 - Previdência Social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220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0130 -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Previdência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geral - rgps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220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2026 - Encargos Previd.do Regime Geral - Rgps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02.006.0009.0271.0130.2026.3319000000000000000.01000000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02.006.0009.0271.0130.2026.3319000000000000000.01890000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02.006.0009.0271.0130.2026.3339000000000000000.01000000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0140 -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Previdência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dos servidores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públicos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municipais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220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2117 - Manut.do Regime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Próprio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Previdência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40.001.0009.0272.0140.2117.3319000000000000000.01030000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2.143.500,00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40.001.0009.0272.0140.2117.3319000000000000000.01050000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40.001.0009.0272.0140.2117.3332000000000000000.01030000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40.001.0009.0272.0140.2117.3339000000000000000.01030000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3.367.500,00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3.367.500,00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3.780.500,00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69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490725"/>
              </p:ext>
            </p:extLst>
          </p:nvPr>
        </p:nvGraphicFramePr>
        <p:xfrm>
          <a:off x="1114816" y="1929010"/>
          <a:ext cx="9553183" cy="2719984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3399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0010 - Saúde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399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0150 - Saúde Básica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399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1029 - Reforma de Unidades Básicas Municipais de Saúde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399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10.001.0010.0301.0150.1029.3449000000000000000.01020000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9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9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1030 - Aquis.de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Veic.e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Ambulâncias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para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Saúde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399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10.001.0010.0301.0150.1030.3449000000000000000.01020000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9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87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0181" y="438411"/>
            <a:ext cx="9377819" cy="115239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53644"/>
            <a:ext cx="9144000" cy="4534422"/>
          </a:xfrm>
        </p:spPr>
        <p:txBody>
          <a:bodyPr>
            <a:normAutofit/>
          </a:bodyPr>
          <a:lstStyle/>
          <a:p>
            <a:r>
              <a:rPr lang="pt-BR" sz="4000" u="sng" dirty="0" smtClean="0"/>
              <a:t>INSTRUMENTO DE PLANEJAMENTO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4000" dirty="0" smtClean="0"/>
              <a:t>PPA 2022/2025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4000" dirty="0" smtClean="0"/>
              <a:t>LDO 2022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4000" dirty="0" smtClean="0"/>
              <a:t>LOA 2022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58962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24838"/>
              </p:ext>
            </p:extLst>
          </p:nvPr>
        </p:nvGraphicFramePr>
        <p:xfrm>
          <a:off x="1227551" y="1753649"/>
          <a:ext cx="9440448" cy="4521898"/>
        </p:xfrm>
        <a:graphic>
          <a:graphicData uri="http://schemas.openxmlformats.org/drawingml/2006/table">
            <a:tbl>
              <a:tblPr/>
              <a:tblGrid>
                <a:gridCol w="7356194"/>
                <a:gridCol w="1418694"/>
                <a:gridCol w="665560"/>
              </a:tblGrid>
              <a:tr h="26599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2028 - Manut.do Sist.un.saude-sus e Prog.esp.saude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10.001.0010.0301.0150.2028.3317100000000000000.01020000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10.001.0010.0301.0150.2028.3319000000000000000.01020000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3.274.780,00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10.001.0010.0301.0150.2028.3319000000000000000.01380000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10.001.0010.0301.0150.2028.3319100000000000000.01020000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10.001.0010.0301.0150.2028.3319100000000000000.01380000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10.001.0010.0301.0150.2028.3337100000000000000.01020000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10.001.0010.0301.0150.2028.3339000000000000000.01020000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10.001.0010.0301.0150.2028.3339000000000000000.01060000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10.001.0010.0301.0150.2028.3339000000000000000.01380000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10.001.0010.0301.0150.2028.3339000000000000000.01670000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10.001.0010.0301.0150.2028.3339300000000000000.01020000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10.001.0010.0301.0150.2028.3447100000000000000.01020000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10.001.0010.0301.0150.2028.3449000000000000000.01020000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10.001.0010.0301.0150.2028.3449000000000000000.01380000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6.777.080,00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9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6.777.080,00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190604"/>
              </p:ext>
            </p:extLst>
          </p:nvPr>
        </p:nvGraphicFramePr>
        <p:xfrm>
          <a:off x="1114816" y="1691020"/>
          <a:ext cx="9553183" cy="430720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1686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0160 -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Vigilância sanitária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686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2032 -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Manut.da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Vigilância Sanitária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10.001.0010.0304.0160.2032.3339000000000000000.01020000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10.001.0010.0304.0160.2032.3339000000000000000.01380000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10.001.0010.0304.0160.2032.3449000000000000000.01020000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10.001.0010.0304.0160.2032.3449000000000000000.01380000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0170 -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Vigilância epidemiológica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686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2034 -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Manut.da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Vigilância Epidemiológica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10.001.0010.0305.0170.2034.3339000000000000000.01020000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10.001.0010.0305.0170.2034.3339000000000000000.01380000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10.001.0010.0305.0170.2034.3449000000000000000.01020000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10.001.0010.0305.0170.2034.3449000000000000000.01380000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6.806.080,00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98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212049"/>
              </p:ext>
            </p:extLst>
          </p:nvPr>
        </p:nvGraphicFramePr>
        <p:xfrm>
          <a:off x="1114816" y="1728598"/>
          <a:ext cx="9553183" cy="429768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0012 - Educação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0180 - Ensino fundamental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1041 - AQUISIÇÃO/CONSTRUÇÃO/AMPLIAÇÃO/REFORMAS DE ESCOLAS E OUTROS ESPAÇOS - ENSINO FUNDAMENTAL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02.005.0012.0361.0180.1041.3449000000000000000.01010000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02.005.0012.0361.0180.1041.3449000000000000000.01190000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02.005.0012.0361.0180.1041.3459000000000000000.01010000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02.005.0012.0361.0180.1041.3459000000000000000.01190000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1042 - AQUISIÇÃO DE VEÍCULOS PARA O TRANSPORTE ESCOLAR DA EB/EF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02.005.0012.0361.0180.1042.3449000000000000000.01010000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02.005.0012.0361.0180.1042.3449000000000000000.01190000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1043 - AQUISIÇÃO DE VEÍCULOS PARA A EB/EF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02.005.0012.0361.0180.1043.3449000000000000000.01010000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02.005.0012.0361.0180.1043.3449000000000000000.01190000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00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15433"/>
              </p:ext>
            </p:extLst>
          </p:nvPr>
        </p:nvGraphicFramePr>
        <p:xfrm>
          <a:off x="1114816" y="1728597"/>
          <a:ext cx="9553183" cy="354711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432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2036 - Mde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Eb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Manutenção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Ensino Fundamental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02.005.0012.0361.0180.2036.3319000000000000000.01010000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02.005.0012.0361.0180.2036.3319100000000000000.01010000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02.005.0012.0361.0180.2036.3339000000000000000.01010000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02.005.0012.0361.0180.2036.3339000000000000000.01360000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02.005.0012.0361.0180.2036.3449000000000000000.01010000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02.005.0012.0361.0180.2036.3449000000000000000.01360000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2037 - Mde Eb Manut.do Ensino Fundamental- FUNDEB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02.005.0012.0361.0180.2037.3319000000000000000.01180000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3.025.120,00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02.005.0012.0361.0180.2037.3319100000000000000.01180000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02.005.0012.0361.0180.2037.3339000000000000000.01190000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819.880,00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02.005.0012.0361.0180.2037.3449000000000000000.01190000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0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211272"/>
              </p:ext>
            </p:extLst>
          </p:nvPr>
        </p:nvGraphicFramePr>
        <p:xfrm>
          <a:off x="1114816" y="1716059"/>
          <a:ext cx="9553183" cy="452437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0123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2038 - Mde Eb Ef Manut.do Transporte Escolar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02.005.0012.0361.0180.2038.3319000000000000000.01010000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02.005.0012.0361.0180.2038.3319100000000000000.01010000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02.005.0012.0361.0180.2038.3339000000000000000.01010000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3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2039 - Mde Eb Ef Manut.do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Transp. Escolar- </a:t>
                      </a:r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FUNDEB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02.005.0012.0361.0180.2039.3339000000000000000.01190000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3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2040 - Mde Eb Ef Manut.transp.escolar-pnate S.educ. Estad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02.005.0012.0361.0180.2040.3339000000000000000.01360000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02.005.0012.0361.0180.2040.3339000000000000000.01440000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7.254.000,00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3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0190 - Ensino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123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2045 - Manut.transp.escolar do Ensino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Médio- </a:t>
                      </a:r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Fnde/pnate/Estado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02.005.0012.0362.0190.2045.3339000000000000000.01440000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02.005.0012.0362.0190.2045.3339000000000000000.01620000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75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768918"/>
              </p:ext>
            </p:extLst>
          </p:nvPr>
        </p:nvGraphicFramePr>
        <p:xfrm>
          <a:off x="1114816" y="1716067"/>
          <a:ext cx="9553183" cy="379095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4419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0200 - Ensino superior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419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2046 - Apoio a Estud.ens.super.med.bolsa de Est.ou Estag.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4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02.005.0012.0364.0200.2046.3339000000000000000.01000000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9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2047 - Manut.do Transp.esc.estud.do Ens.superior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4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02.005.0012.0364.0200.2047.3319000000000000000.01000000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4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02.005.0012.0364.0200.2047.3339000000000000000.01000000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9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0210 -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infantil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419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1122 - AQUISIÇÃO/CONSTRUÇÃO/AMPLIAÇÃO/REFORMAS DE ESPAÇOS PARA EDUCAÇÃO INFANTIL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4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02.005.0012.0365.0210.1122.3449000000000000000.01010000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4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02.005.0012.0365.0210.1122.3449000000000000000.01190000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5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217493"/>
              </p:ext>
            </p:extLst>
          </p:nvPr>
        </p:nvGraphicFramePr>
        <p:xfrm>
          <a:off x="1114816" y="1716061"/>
          <a:ext cx="9553183" cy="430720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1538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2048 - Mde Eb Manut.da Educacao Infantil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02.005.0012.0365.0210.2048.3319000000000000000.01010000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02.005.0012.0365.0210.2048.3319100000000000000.01010000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02.005.0012.0365.0210.2048.3339000000000000000.01010000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296.140,00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02.005.0012.0365.0210.2048.3339000000000000000.01370062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02.005.0012.0365.0210.2048.3449000000000000000.01010000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437.640,00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8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2049 - Mde Eb Manut.da Educacao Infantil - FUNDEB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02.005.0012.0365.0210.2049.3319000000000000000.01180000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02.005.0012.0365.0210.2049.3319100000000000000.01180000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02.005.0012.0365.0210.2049.3339000000000000000.01190000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02.005.0012.0365.0210.2049.3449000000000000000.01190000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2.275.000,00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8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2050 - Mde Eb Manut.transporte Escolar da Educ.infantil-p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02.005.0012.0365.0210.2050.3339000000000000000.01440000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2.821.640,00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4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00279"/>
              </p:ext>
            </p:extLst>
          </p:nvPr>
        </p:nvGraphicFramePr>
        <p:xfrm>
          <a:off x="1114816" y="1728599"/>
          <a:ext cx="9553183" cy="452437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0057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0220 - Ensino Supletivo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057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2053 - MANUTENÇÃO DA EDUCAÇÃO DE JOVENS E ADULTOS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02.005.0012.0366.0220.2053.3319000000000000000.01000000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02.005.0012.0366.0220.2053.3339000000000000000.01000000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7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0230 - Ensino especial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057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2055 - Transf.de Recursos a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APAE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02.005.0012.0367.0230.2055.3335000000000000000.01000000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7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0240 - Merenda escolar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057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2056 - Manut.do Progr.de Merenda Escolar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02.005.0012.0306.0240.2056.3319000000000000000.01000000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02.005.0012.0306.0240.2056.3339000000000000000.01000000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02.005.0012.0306.0240.2056.3339000000000000000.01430000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7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11.043.640,00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47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39166"/>
              </p:ext>
            </p:extLst>
          </p:nvPr>
        </p:nvGraphicFramePr>
        <p:xfrm>
          <a:off x="1114816" y="1766167"/>
          <a:ext cx="9553183" cy="296379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3293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0013 - Cultura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293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0250 - Acervo cultural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293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2057 - Manut.das Atividades Culturais Diversas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2931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02.005.0013.0392.0250.2057.3319000000000000000.01000000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931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02.005.0013.0392.0250.2057.3339000000000000000.01000000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31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02.005.0013.0392.0250.2057.3449000000000000000.01000000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31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31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31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31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12387"/>
              </p:ext>
            </p:extLst>
          </p:nvPr>
        </p:nvGraphicFramePr>
        <p:xfrm>
          <a:off x="1114816" y="1728584"/>
          <a:ext cx="9553183" cy="461010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1945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0015 - Urbanismo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1945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0260 - </a:t>
                      </a:r>
                      <a:r>
                        <a:rPr lang="pt-BR" sz="14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Serviços </a:t>
                      </a:r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</a:t>
                      </a:r>
                      <a:r>
                        <a:rPr lang="pt-BR" sz="14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infraestrutura </a:t>
                      </a:r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urbana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1945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1059 - </a:t>
                      </a:r>
                      <a:r>
                        <a:rPr lang="pt-BR" sz="14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Pavimentação </a:t>
                      </a:r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Ruas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02.008.0015.0451.0260.1059.3449000000000000000.01000000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02.008.0015.0451.0260.1059.3449000000000000000.01390000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1060 - </a:t>
                      </a:r>
                      <a:r>
                        <a:rPr lang="pt-BR" sz="14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Construção </a:t>
                      </a:r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 Melhorias de Calcadas e Passeios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02.008.0015.0451.0260.1060.3449000000000000000.01000000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1061 - Constr.e Reforma de </a:t>
                      </a:r>
                      <a:r>
                        <a:rPr lang="pt-BR" sz="14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Praças, </a:t>
                      </a:r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Jardins e Muros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02.008.0015.0451.0260.1061.3449000000000000000.01000000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9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2058 - Manut.dos Serv.urbanos e Term.rodov.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02.008.0015.0452.0260.2058.3319000000000000000.01000000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02.008.0015.0452.0260.2058.3319100000000000000.01000000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02.008.0015.0452.0260.2058.3339000000000000000.01000000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345.880,00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02.008.0015.0452.0260.2058.3339000000000000000.01390000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02.008.0015.0452.0260.2058.3449000000000000000.01000000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853.880,00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893.880,00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88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0181" y="463463"/>
            <a:ext cx="9377819" cy="11273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0181" y="1753644"/>
            <a:ext cx="9377819" cy="4534422"/>
          </a:xfrm>
        </p:spPr>
        <p:txBody>
          <a:bodyPr>
            <a:normAutofit fontScale="85000" lnSpcReduction="20000"/>
          </a:bodyPr>
          <a:lstStyle/>
          <a:p>
            <a:r>
              <a:rPr lang="pt-BR" sz="4000" u="sng" dirty="0" smtClean="0"/>
              <a:t>O QUE É A L.D.O?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É o elo de ligação entre o Plano Plurianual (PPA) e a Lei Orçamentária Anual (LOA);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Tem como principal função selecionar dentre as ações previstas no PPA, aquelas que terão prioridade na execução do orçamento do ano seguinte;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Estabelece normas para a elaboração da LOA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01261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49344"/>
              </p:ext>
            </p:extLst>
          </p:nvPr>
        </p:nvGraphicFramePr>
        <p:xfrm>
          <a:off x="1114816" y="1753643"/>
          <a:ext cx="9553183" cy="480441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0270 -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Serviços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utilidade publica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1065 - AQUISIÇÃO DE IMÓVEL PARA IMPLANTAÇÃO/AMPLIAÇÃO DE CEMITÉRIO(S)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Municipal(IS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02.008.0015.0452.0270.1065.3459000000000000000.01000000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1135 - Construção de Casa Mortuária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02.008.0015.0452.0270.1135.3449000000000000000.01000000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2063 -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Manut.da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Iluminação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02.008.0015.0452.0270.2063.3339000000000000000.01080000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02.008.0015.0452.0270.2063.3339300000000000000.01080000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02.008.0015.0452.0270.2063.3449000000000000000.01080000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2064 - Manut.dos Cemit.publ.e Casas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Mortuárias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02.008.0015.0452.0270.2064.3319000000000000000.01000000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02.008.0015.0452.0270.2064.3339000000000000000.01000000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1.380.880,00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64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9718"/>
              </p:ext>
            </p:extLst>
          </p:nvPr>
        </p:nvGraphicFramePr>
        <p:xfrm>
          <a:off x="1114816" y="1741119"/>
          <a:ext cx="9553183" cy="479488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1391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0016 - Habitação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391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0280 -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Habitação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popular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391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1066 - CONSTRUÇÃO E REFORMA DE HABITAÇÕES POPULARES RURAIS EM PARCERIA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60.001.0016.0481.0280.1066.3449000000000000000.01000000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1067 - Constr.e Ref.de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Habitações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Populares Urbanas em Pa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60.001.0016.0482.0280.1067.3339000000000000000.01000000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60.001.0016.0482.0280.1067.3449000000000000000.01000000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1068 - AQUISIÇÃO DE ÁREA(S) URBANA(S) PARA IMPLANTAÇÃO DE LOTEAMENTO(S) POPULAR(ES)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60.001.0016.0482.0280.1068.3459000000000000000.01000000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4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2120 - Manutenção de Atividades Diversas do FMHIS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60.001.0016.0482.0280.2120.3339000000000000000.01000000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28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039641"/>
              </p:ext>
            </p:extLst>
          </p:nvPr>
        </p:nvGraphicFramePr>
        <p:xfrm>
          <a:off x="1114816" y="1741121"/>
          <a:ext cx="9553183" cy="3312686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548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0017 - Saneamento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48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0290 - Limpeza urbana e manejo de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resíduos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(lixo)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48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1129 - Implantação Estação Tratamento Resíduos Sólidos e Centro de Triagem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4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02.010.0017.0512.0290.1129.3449000000000000000.01000000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2069 - Manut.da Limpeza Urbana e Manejo de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Resíduos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4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02.010.0017.0512.0290.2069.3319000000000000000.01000000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4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02.010.0017.0512.0290.2069.3319100000000000000.01000000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02.010.0017.0512.0290.2069.3339000000000000000.01000000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02.010.0017.0512.0290.2069.3339300000000000000.01000000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391.000,00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29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085441"/>
              </p:ext>
            </p:extLst>
          </p:nvPr>
        </p:nvGraphicFramePr>
        <p:xfrm>
          <a:off x="1114816" y="1728598"/>
          <a:ext cx="9553183" cy="405384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0020 - Agricultura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0330 -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extensão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1077 - Aquis.de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Veículos,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Maquinas e Equip.p Mec.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Agrícola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02.007.0020.0608.0330.1077.3449000000000000000.01000000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1082 - AQUISIÇÃO DE VEÍCULO UTILITÁRIO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02.007.0020.0606.0330.1082.3449000000000000000.01000000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2079 -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Manut.da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SMAMA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Man. Atend.agrop.e Prom.des.rural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02.007.0020.0606.0330.2079.3319000000000000000.01000000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02.007.0020.0606.0330.2079.3319100000000000000.01000000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02.007.0020.0606.0330.2079.3339000000000000000.01000000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478.000,00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02.007.0020.0606.0330.2079.3339000000000000000.01390000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02.007.0020.0606.0330.2079.3339300000000000000.01000000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02.007.0020.0606.0330.2079.3449000000000000000.01000000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6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603549"/>
              </p:ext>
            </p:extLst>
          </p:nvPr>
        </p:nvGraphicFramePr>
        <p:xfrm>
          <a:off x="1114816" y="1929008"/>
          <a:ext cx="9553183" cy="3043836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536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2080 - Manut.de Sistema Antigranizo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3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02.007.0020.0606.0330.2080.3339000000000000000.01000000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1.212.000,00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0340 -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Serviços veterinários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36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2083 -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Manut.dos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Serv. Veterinários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Vig.sanit.animal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53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02.007.0020.0609.0340.2083.3319000000000000000.01000000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3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02.007.0020.0609.0340.2083.3319100000000000000.01000000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02.007.0020.0609.0340.2083.3339000000000000000.01000000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5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1.436.000,00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93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805197"/>
              </p:ext>
            </p:extLst>
          </p:nvPr>
        </p:nvGraphicFramePr>
        <p:xfrm>
          <a:off x="1114816" y="1828806"/>
          <a:ext cx="9553183" cy="329374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48077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0022 - Indústria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8077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0360 -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ao desenv.industrial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8077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1087 - AQUISIÇÃO DE ÁREAS DESTINADAS AO INCENTIVO INDUSTRIAL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807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02.009.0022.0661.0360.1087.3459000000000000000.01000000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7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77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2086 - Manut.da Smipla e Prom.ao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Desenv.indl.no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Município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4807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02.009.0022.0661.0360.2086.3319000000000000000.01000000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807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02.009.0022.0661.0360.2086.3319100000000000000.01000000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7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02.009.0022.0661.0360.2086.3339000000000000000.01000000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7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02.009.0022.0661.0360.2086.3449000000000000000.01000000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7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7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7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64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953102"/>
              </p:ext>
            </p:extLst>
          </p:nvPr>
        </p:nvGraphicFramePr>
        <p:xfrm>
          <a:off x="1114816" y="2079322"/>
          <a:ext cx="9553183" cy="2569672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32120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0023 - Comércio e Serviços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2120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0380 -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desenv.do turismo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21209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2090 - Manut.de Ativid.prom.ao Desenv.do Turismo no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2120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02.009.0023.0695.0380.2090.3335000000000000000.01000000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120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02.009.0023.0695.0380.2090.3339000000000000000.01000000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0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0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0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28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031270"/>
              </p:ext>
            </p:extLst>
          </p:nvPr>
        </p:nvGraphicFramePr>
        <p:xfrm>
          <a:off x="1114816" y="1766166"/>
          <a:ext cx="9553183" cy="380047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2997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0026 - Transporte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997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0410 - Estradas vicinais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997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1096 - CONSTRUÇÃO DE BUEIROS, BUEIRÕES, PONTILHÕES E PONTES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997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02.008.0026.0782.0410.1096.3449000000000000000.01000000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7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7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1097 -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Aquisição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Maq.,veic.e Equip.diversos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997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02.008.0026.0782.0410.1097.3449000000000000000.01000000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7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7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1098 - AMPLIAÇÂO/MELHORIAS NA GARAGEM OFICINA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997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02.008.0026.0782.0410.1098.3449000000000000000.01000000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7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7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1100 -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Rodovias Municipais - Ras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997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02.008.0026.0782.0410.1100.3449000000000000000.01000000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997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02.008.0026.0782.0410.1100.3449000000000000000.01390000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7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4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957345"/>
              </p:ext>
            </p:extLst>
          </p:nvPr>
        </p:nvGraphicFramePr>
        <p:xfrm>
          <a:off x="1114816" y="1954056"/>
          <a:ext cx="9553183" cy="2937825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6707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2095 - Manut.da Smos e da Malha Rodov.municipal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02.008.0026.0782.0410.2095.3319000000000000000.01000000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02.008.0026.0782.0410.2095.3319100000000000000.01000000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02.008.0026.0782.0410.2095.3339000000000000000.01000000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2.070.000,00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02.008.0026.0782.0410.2095.3339000000000000000.01070000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02.008.0026.0782.0410.2095.3339000000000000000.01390000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02.008.0026.0782.0410.2095.3339300000000000000.01000000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02.008.0026.0782.0410.2095.3449000000000000000.01000000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3.614.500,00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3.639.500,00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7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3.639.500,00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58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440411"/>
              </p:ext>
            </p:extLst>
          </p:nvPr>
        </p:nvGraphicFramePr>
        <p:xfrm>
          <a:off x="1114816" y="1753643"/>
          <a:ext cx="9553183" cy="451485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0027 - Desporto e Lazer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0420 - Desporto Amador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1102 - CONSTRUÇÃO, AMPLIAÇÃO, REFORMA E MELHORIAS EM GINÁSIOS DE ESPORTES E CENTRO MULTIUSO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02.005.0027.0812.0420.1102.3449000000000000000.01000000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1103 - CONSTR. REFORMA, MELHOR. DE QUADRAS E CANCHAS.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02.005.0027.0812.0420.1103.3449000000000000000.01000000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2101 - Manut.do Desporto Amador nas Div.modalidades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02.005.0027.0812.0420.2101.3319000000000000000.01000000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02.005.0027.0812.0420.2101.3339000000000000000.01000000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02.005.0027.0812.0420.2101.3449000000000000000.01000000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0430 - Lazer coletivo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1107 - AQUISIÇÃO DE IMÓVEL PARA IMPLANTAÇÃO DO CENTRO MUNICIPAL DE EVENTOS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02.005.0027.0813.0430.1107.3459000000000000000.01000000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15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 fontScale="55000" lnSpcReduction="20000"/>
          </a:bodyPr>
          <a:lstStyle/>
          <a:p>
            <a:r>
              <a:rPr lang="pt-BR" sz="5800" u="sng" dirty="0" smtClean="0"/>
              <a:t>O QUE CONTER NA LDO</a:t>
            </a:r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As Metas e Prioridades da Administração para o próximo ano;</a:t>
            </a:r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Orientações para a elaboração e execução orçamentária;</a:t>
            </a:r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Orientações sobre a Dívida Pública;</a:t>
            </a:r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Normas para alteração na legislação tributária;</a:t>
            </a:r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Critérios para eventual contingenciamento de despesas e limitação de empenhos;</a:t>
            </a:r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Procedimentos para alterações das dotações orçamentárias;</a:t>
            </a:r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Dentre outras.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69895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463457"/>
              </p:ext>
            </p:extLst>
          </p:nvPr>
        </p:nvGraphicFramePr>
        <p:xfrm>
          <a:off x="1114816" y="1778694"/>
          <a:ext cx="9553183" cy="3113187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830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1108 - CONSTRUÇÃO E IMPLANTAÇÃO DO CENTRO MUNICIPAL DE EVENTOS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301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02.005.0027.0813.0430.1108.3449000000000000000.01000000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1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1110 - CONSTRUÇÃO DE CENTRO MULTIUSO COBERTO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301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02.005.0027.0813.0430.1110.3449000000000000000.01000000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1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2105 - Manut.de Festiv.e Demais Ativ.de Lazer Comunit.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8301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02.005.0027.0813.0430.2105.3339000000000000000.01000000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1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1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1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6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Continua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373692"/>
              </p:ext>
            </p:extLst>
          </p:nvPr>
        </p:nvGraphicFramePr>
        <p:xfrm>
          <a:off x="1114816" y="1753638"/>
          <a:ext cx="9553183" cy="405384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2144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0028 - Encargos Especiais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144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0000 - Encargos especiais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144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2111 - Amortização da Dívida Interna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02.004.0028.0843.0000.2111.3469000000000000000.01000000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4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2112 - Pagamento de Juros e Encargos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02.004.0028.0843.0000.2112.3329000000000000000.01000000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4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2113 - Contribuição ao PASEP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02.004.0028.0845.0000.2113.3339000000000000000.01000000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02.004.0028.0845.0000.2113.3339000000000000000.01070000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02.004.0028.0845.0000.2113.3339000000000000000.01390000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342.500,00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4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2114 - Prev. Soc. a Inat. e Pens. E Compl. Apos. Tesouro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40.001.0028.0846.0000.2114.3339000000000000000.01000000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3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Dotação p/ FUNÇÃO e 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812811"/>
              </p:ext>
            </p:extLst>
          </p:nvPr>
        </p:nvGraphicFramePr>
        <p:xfrm>
          <a:off x="1114816" y="1703531"/>
          <a:ext cx="9553183" cy="4560570"/>
        </p:xfrm>
        <a:graphic>
          <a:graphicData uri="http://schemas.openxmlformats.org/drawingml/2006/table">
            <a:tbl>
              <a:tblPr/>
              <a:tblGrid>
                <a:gridCol w="7444039"/>
                <a:gridCol w="1435636"/>
                <a:gridCol w="673508"/>
              </a:tblGrid>
              <a:tr h="20861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2115 - Pagamento de Sentenças Judiciais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02.004.0028.0846.0000.2115.3319000000000000000.01000000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02.004.0028.0846.0000.2115.3339000000000000000.01000000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2116 - Pagamento de Indenizações e Restituições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02.004.0028.0846.0000.2116.3319000000000000000.01000000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02.004.0028.0846.0000.2116.3339000000000000000.01000000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1.487.000,00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1.487.000,00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Função: 0099 - Reserva de Contingência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861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Programa: 9999 - Reserva de Contingência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8616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Ação: 2999 - Reserva de Contingencia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02.099.0099.0999.9999.2999.3999900000000000000.01000000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Programa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Função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Geral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40.003.600,00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0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EDUCAÇÃO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758811"/>
              </p:ext>
            </p:extLst>
          </p:nvPr>
        </p:nvGraphicFramePr>
        <p:xfrm>
          <a:off x="1114816" y="2079318"/>
          <a:ext cx="9553185" cy="334820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84395"/>
                <a:gridCol w="3184395"/>
                <a:gridCol w="3184395"/>
              </a:tblGrid>
              <a:tr h="63131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Aplicação Constitucional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7.215.500,00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25</a:t>
                      </a:r>
                      <a:endParaRPr lang="pt-BR" sz="2400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Aplicação LDO 2022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7.507.640,00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26,01</a:t>
                      </a:r>
                      <a:endParaRPr lang="pt-BR" sz="2400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Diferença</a:t>
                      </a:r>
                      <a:r>
                        <a:rPr lang="pt-BR" sz="2400" baseline="0" dirty="0" smtClean="0"/>
                        <a:t> (a maior)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292.140,00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1,01</a:t>
                      </a:r>
                      <a:endParaRPr lang="pt-BR" sz="2400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Receita Base de Cálculo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28.862.000,00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6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SAÚDE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444899"/>
              </p:ext>
            </p:extLst>
          </p:nvPr>
        </p:nvGraphicFramePr>
        <p:xfrm>
          <a:off x="1114816" y="2079318"/>
          <a:ext cx="9553185" cy="334820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84395"/>
                <a:gridCol w="3184395"/>
                <a:gridCol w="3184395"/>
              </a:tblGrid>
              <a:tr h="63131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Aplicação Constitucional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4.215.300,00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15</a:t>
                      </a:r>
                      <a:endParaRPr lang="pt-BR" sz="2400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Aplicação LDO 2022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5.424.080,00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19,30</a:t>
                      </a:r>
                      <a:endParaRPr lang="pt-BR" sz="2400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Diferença</a:t>
                      </a:r>
                      <a:r>
                        <a:rPr lang="pt-BR" sz="2400" baseline="0" dirty="0" smtClean="0"/>
                        <a:t> (a maior)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1.208.780,00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4,30</a:t>
                      </a:r>
                      <a:endParaRPr lang="pt-BR" sz="2400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Receita Base de Cálculo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38.096.100,00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4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PESSOAL E ENCARGOS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90008"/>
              </p:ext>
            </p:extLst>
          </p:nvPr>
        </p:nvGraphicFramePr>
        <p:xfrm>
          <a:off x="1114816" y="2079318"/>
          <a:ext cx="9553185" cy="371396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84395"/>
                <a:gridCol w="3184395"/>
                <a:gridCol w="3184395"/>
              </a:tblGrid>
              <a:tr h="63131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Limite</a:t>
                      </a:r>
                      <a:r>
                        <a:rPr lang="pt-BR" sz="2400" baseline="0" dirty="0" smtClean="0"/>
                        <a:t> Prudencial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18.967.456,80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51,30</a:t>
                      </a:r>
                      <a:endParaRPr lang="pt-BR" sz="2400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Aplicação LDO 2022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18.306.400,00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49,51</a:t>
                      </a:r>
                      <a:endParaRPr lang="pt-BR" sz="2400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Diferença</a:t>
                      </a:r>
                      <a:r>
                        <a:rPr lang="pt-BR" sz="2400" baseline="0" dirty="0" smtClean="0"/>
                        <a:t> (a menor)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661.056,80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1,79</a:t>
                      </a:r>
                      <a:endParaRPr lang="pt-BR" sz="2400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Receita Base de </a:t>
                      </a:r>
                      <a:r>
                        <a:rPr lang="pt-BR" sz="2400" dirty="0" smtClean="0"/>
                        <a:t>Cálculo</a:t>
                      </a:r>
                    </a:p>
                    <a:p>
                      <a:r>
                        <a:rPr lang="pt-BR" sz="2400" dirty="0" smtClean="0"/>
                        <a:t>(Receita Corrente Líquida)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 smtClean="0"/>
                    </a:p>
                    <a:p>
                      <a:pPr algn="ctr"/>
                      <a:r>
                        <a:rPr lang="pt-BR" sz="2400" dirty="0" smtClean="0"/>
                        <a:t>36.973.600,00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0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endParaRPr lang="pt-BR" sz="2800" u="sng" dirty="0" smtClean="0"/>
          </a:p>
          <a:p>
            <a:r>
              <a:rPr lang="pt-BR" sz="2800" u="sng" dirty="0" smtClean="0"/>
              <a:t>PODER </a:t>
            </a:r>
            <a:r>
              <a:rPr lang="pt-BR" sz="2800" u="sng" dirty="0" smtClean="0"/>
              <a:t>LEGISLATIVO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241753"/>
              </p:ext>
            </p:extLst>
          </p:nvPr>
        </p:nvGraphicFramePr>
        <p:xfrm>
          <a:off x="1114815" y="3256764"/>
          <a:ext cx="9553185" cy="126262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84395"/>
                <a:gridCol w="3184395"/>
                <a:gridCol w="3184395"/>
              </a:tblGrid>
              <a:tr h="63131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/>
                </a:tc>
              </a:tr>
              <a:tr h="631312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Duodécimo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1.476.000,00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+ou- 5,0</a:t>
                      </a:r>
                      <a:endParaRPr lang="pt-B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1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410268"/>
              </p:ext>
            </p:extLst>
          </p:nvPr>
        </p:nvGraphicFramePr>
        <p:xfrm>
          <a:off x="1114815" y="1716061"/>
          <a:ext cx="9553184" cy="476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2985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PROGRAMA DE GOVERNO: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0000 - Encargos especiais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OBJETIVOS: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 dos Encargos Especiais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 dos Encargos Especiais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2985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AÇÕES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VALOR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298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2111 - Amortização da Dívida Interna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860.000,00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98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ano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2112 - Pagamento de Juros e Encargos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165.000,00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98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ano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2113 - Contribuição ao PASEP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342.500,00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98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ano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2114 - Prev. Soc. a Inat. e Pens. E Compl. Apos. Tesouro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79.500,00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98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ano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2115 - Pagamento de Sentenças Judiciais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20.000,00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98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ano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2116 - Pagamento de Indenizações e Restituições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20.000,00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98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ano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53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TOTAL DO PROGRAMA: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1.487.000,00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088325"/>
              </p:ext>
            </p:extLst>
          </p:nvPr>
        </p:nvGraphicFramePr>
        <p:xfrm>
          <a:off x="1114815" y="1791223"/>
          <a:ext cx="9553184" cy="3457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6593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593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0010 - Processo legislativo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593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593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 Poder Legislativo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5937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6593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6593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1126 - Aquisição de Veículo para Legislativo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80.000,00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59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Veículos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593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1127 - Ampliação/Reforma da Câmara de Vereadores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150.000,00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59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Obra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593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2001 - Manutenção da Câmara de Vereadores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1.246.000,00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59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5937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1.476.000,00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07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9848"/>
              </p:ext>
            </p:extLst>
          </p:nvPr>
        </p:nvGraphicFramePr>
        <p:xfrm>
          <a:off x="1114815" y="1766177"/>
          <a:ext cx="9553184" cy="454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12440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2440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0020 - </a:t>
                      </a:r>
                      <a:r>
                        <a:rPr lang="pt-BR" sz="1600" u="none" strike="noStrike" dirty="0" smtClean="0">
                          <a:effectLst/>
                        </a:rPr>
                        <a:t>Administração </a:t>
                      </a:r>
                      <a:r>
                        <a:rPr lang="pt-BR" sz="1600" u="none" strike="noStrike" dirty="0">
                          <a:effectLst/>
                        </a:rPr>
                        <a:t>geral e planejamento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2440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2440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administração geral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2440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244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24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1006 - Aquisição de Área para Implantação do Centro Administrativo Municipal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24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Terreno/Edifício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24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1007 - CONSTRUÇÃO DE NOVO PRÉDIO OU REFORMA DO CENTRO ADMINISTRATIVO MUNICIPAL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45.300,00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24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Obra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24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2002 - </a:t>
                      </a:r>
                      <a:r>
                        <a:rPr lang="pt-BR" sz="1600" u="none" strike="noStrike" dirty="0" smtClean="0">
                          <a:effectLst/>
                        </a:rPr>
                        <a:t>Manutenção </a:t>
                      </a:r>
                      <a:r>
                        <a:rPr lang="pt-BR" sz="1600" u="none" strike="noStrike" dirty="0">
                          <a:effectLst/>
                        </a:rPr>
                        <a:t>do Gabinete do Prefeito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566.000,00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24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24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2003 - Manut.do Gab.do Vice-prefeito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143.000,00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24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24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2004 - Manut.de Rh,patr.,lic.compras e Adm.geral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2.424.000,00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24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2440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3.188.300,00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5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 fontScale="62500" lnSpcReduction="20000"/>
          </a:bodyPr>
          <a:lstStyle/>
          <a:p>
            <a:r>
              <a:rPr lang="pt-BR" sz="5800" u="sng" dirty="0" smtClean="0"/>
              <a:t>METODOLOGIA</a:t>
            </a:r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RECEITA: A metodologia utilizada para a projeção das receitas foi baseada no modelo de Média Móvel Ajustada, que utiliza a média de arrecadação dos últimos 3 exercícios financeiros e o valor </a:t>
            </a:r>
            <a:r>
              <a:rPr lang="pt-BR" sz="3600" dirty="0" smtClean="0"/>
              <a:t>revisado </a:t>
            </a:r>
            <a:r>
              <a:rPr lang="pt-BR" sz="3600" dirty="0" smtClean="0"/>
              <a:t>para o exercício corrente (2021), levando em conta o comportamento individualizado das diferentes fontes de recursos. A correção leva em conta parâmetros como: inflação, mudanças de alíquota ou base de calculo de tributos, tarifas públicas e receitas tributárias.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8799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00993"/>
              </p:ext>
            </p:extLst>
          </p:nvPr>
        </p:nvGraphicFramePr>
        <p:xfrm>
          <a:off x="1114815" y="1766167"/>
          <a:ext cx="9553184" cy="2963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329310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310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0030 - </a:t>
                      </a:r>
                      <a:r>
                        <a:rPr lang="pt-BR" sz="1600" u="none" strike="noStrike" dirty="0" smtClean="0">
                          <a:effectLst/>
                        </a:rPr>
                        <a:t>Administração </a:t>
                      </a:r>
                      <a:r>
                        <a:rPr lang="pt-BR" sz="1600" u="none" strike="noStrike" dirty="0">
                          <a:effectLst/>
                        </a:rPr>
                        <a:t>contabil,trib.fisc.e financ.geral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310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310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contabilidade administração tributária, fiscal e geral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310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32931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32931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2009 - Manut.da Contab. Adm.trib. Fisc.e Adm.fin.geral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840.000,00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93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310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840.000,00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55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484359"/>
              </p:ext>
            </p:extLst>
          </p:nvPr>
        </p:nvGraphicFramePr>
        <p:xfrm>
          <a:off x="1114815" y="1703531"/>
          <a:ext cx="9553184" cy="456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0861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0040 - Transferência a instituições privadas sem fins lucrativos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Contribuição para Amarp, FECAM, CNM e outras afins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861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861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2010 - Contrib,para Amarp,fecam,cnm e Outras Afins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136.000,00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6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136.000,00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861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0050 - Controle interno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 Controle Interno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861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861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2012 - </a:t>
                      </a:r>
                      <a:r>
                        <a:rPr lang="pt-BR" sz="1600" u="none" strike="noStrike" dirty="0" smtClean="0">
                          <a:effectLst/>
                        </a:rPr>
                        <a:t>Manutenção </a:t>
                      </a:r>
                      <a:r>
                        <a:rPr lang="pt-BR" sz="1600" u="none" strike="noStrike" dirty="0">
                          <a:effectLst/>
                        </a:rPr>
                        <a:t>do Controle Interno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75.000,00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6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8616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75.000,00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0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191238"/>
              </p:ext>
            </p:extLst>
          </p:nvPr>
        </p:nvGraphicFramePr>
        <p:xfrm>
          <a:off x="1114815" y="1778691"/>
          <a:ext cx="9553184" cy="3293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519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19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0060 - </a:t>
                      </a:r>
                      <a:r>
                        <a:rPr lang="pt-BR" sz="1600" u="none" strike="noStrike" dirty="0" smtClean="0">
                          <a:effectLst/>
                        </a:rPr>
                        <a:t>Serviços </a:t>
                      </a:r>
                      <a:r>
                        <a:rPr lang="pt-BR" sz="1600" u="none" strike="noStrike" dirty="0">
                          <a:effectLst/>
                        </a:rPr>
                        <a:t>de transito e </a:t>
                      </a:r>
                      <a:r>
                        <a:rPr lang="pt-BR" sz="1600" u="none" strike="noStrike" dirty="0" smtClean="0">
                          <a:effectLst/>
                        </a:rPr>
                        <a:t>segurança </a:t>
                      </a:r>
                      <a:r>
                        <a:rPr lang="pt-BR" sz="1600" u="none" strike="noStrike" dirty="0">
                          <a:effectLst/>
                        </a:rPr>
                        <a:t>publica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19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19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dos Serviços de Segurança Pública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1932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51932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5193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2013 - Manut.da Div.munic.de Transito - Divitran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59.000,00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19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193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2014 - Manut.do Convenio Radiopatrulha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33.000,00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19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193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2015 - Manut.do Conv.de Deleg.enc.e Reg.das Vias Publ.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30.000,00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19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1932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122.000,00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57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41418"/>
              </p:ext>
            </p:extLst>
          </p:nvPr>
        </p:nvGraphicFramePr>
        <p:xfrm>
          <a:off x="1114815" y="1753649"/>
          <a:ext cx="9553184" cy="425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38811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8811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0070 - </a:t>
                      </a:r>
                      <a:r>
                        <a:rPr lang="pt-BR" sz="1600" u="none" strike="noStrike" dirty="0" smtClean="0">
                          <a:effectLst/>
                        </a:rPr>
                        <a:t>Proteção </a:t>
                      </a:r>
                      <a:r>
                        <a:rPr lang="pt-BR" sz="1600" u="none" strike="noStrike" dirty="0">
                          <a:effectLst/>
                        </a:rPr>
                        <a:t>e defesa civil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8811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8811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dos Serviços de Proteção e Defesa Civil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8811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38811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3881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1130 - AQUISIÇÃO DE VEÍCULOS PARA SERVIÇOS DE PREVENÇÃO, COMBATE A SINISTROS, BUSCA E SALVAMENTO DE PESSOAS, BENS E OUTROS, CFME CONV. C/BOMBEIROS MILITARES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14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Veículos, Máquinas e Equipamentos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881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2017 - Manut.da Compdec e Gestao dos Recursos de Prot.e D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11.000,00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8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881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2118 - MANUT.DE SERV.DE PREVENÇÃO, COMBATE A SINISTROS, BUSCA E SALVAMENTO DE PESSOAS, BENS E OUTROS, CFME CONV. C/BOMBEIROS MILITARES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255.000,00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66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8811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276.000,00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38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128936"/>
              </p:ext>
            </p:extLst>
          </p:nvPr>
        </p:nvGraphicFramePr>
        <p:xfrm>
          <a:off x="1114815" y="1753643"/>
          <a:ext cx="9553184" cy="456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0080 - Atendimento ao idoso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 Atendimento ao Idoso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2018 - </a:t>
                      </a:r>
                      <a:r>
                        <a:rPr lang="pt-BR" sz="1600" u="none" strike="noStrike" dirty="0" smtClean="0">
                          <a:effectLst/>
                        </a:rPr>
                        <a:t>Manutenção </a:t>
                      </a:r>
                      <a:r>
                        <a:rPr lang="pt-BR" sz="1600" u="none" strike="noStrike" dirty="0">
                          <a:effectLst/>
                        </a:rPr>
                        <a:t>do Apoio ao Idoso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28.000,00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58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Pessoas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1.080,0000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28.000,00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0090 - Atendimento ao portador de </a:t>
                      </a:r>
                      <a:r>
                        <a:rPr lang="pt-BR" sz="1600" u="none" strike="noStrike" dirty="0" smtClean="0">
                          <a:effectLst/>
                        </a:rPr>
                        <a:t>deficiência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ao Atendimento ao Portador de Deficiência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2019 - Manut.do Apoio a Pessoas Portadoras de </a:t>
                      </a:r>
                      <a:r>
                        <a:rPr lang="pt-BR" sz="1600" u="none" strike="noStrike" dirty="0" smtClean="0">
                          <a:effectLst/>
                        </a:rPr>
                        <a:t>Deficiências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6.600,00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58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Pessoas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35,0000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6.600,00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19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554263"/>
              </p:ext>
            </p:extLst>
          </p:nvPr>
        </p:nvGraphicFramePr>
        <p:xfrm>
          <a:off x="1114815" y="1741124"/>
          <a:ext cx="9553184" cy="3883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9869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869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0100 - Assistência a criança e ao adolescente - ECA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869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869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Assistência a Criança e ao Adolescente - ECA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8697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9869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9869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2020 - Manut.do Apoio a </a:t>
                      </a:r>
                      <a:r>
                        <a:rPr lang="pt-BR" sz="1600" u="none" strike="noStrike" dirty="0" smtClean="0">
                          <a:effectLst/>
                        </a:rPr>
                        <a:t>.criança </a:t>
                      </a:r>
                      <a:r>
                        <a:rPr lang="pt-BR" sz="1600" u="none" strike="noStrike" dirty="0">
                          <a:effectLst/>
                        </a:rPr>
                        <a:t>e Adolesc.cfme.eca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21.000,00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86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869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2022 - </a:t>
                      </a:r>
                      <a:r>
                        <a:rPr lang="pt-BR" sz="1600" u="none" strike="noStrike" dirty="0" smtClean="0">
                          <a:effectLst/>
                        </a:rPr>
                        <a:t>Manutenção </a:t>
                      </a:r>
                      <a:r>
                        <a:rPr lang="pt-BR" sz="1600" u="none" strike="noStrike" dirty="0">
                          <a:effectLst/>
                        </a:rPr>
                        <a:t>do Conselho Tutelar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144.000,00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86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869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4021 - Manut.do Comad-promad-prog.mun.antidrogas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86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8697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170.000,00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96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504652"/>
              </p:ext>
            </p:extLst>
          </p:nvPr>
        </p:nvGraphicFramePr>
        <p:xfrm>
          <a:off x="1114815" y="1716064"/>
          <a:ext cx="9553184" cy="5000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18978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PROGRAMA DE GOVERNO: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0110 - </a:t>
                      </a:r>
                      <a:r>
                        <a:rPr lang="pt-BR" sz="1500" u="none" strike="noStrike" dirty="0" smtClean="0">
                          <a:effectLst/>
                        </a:rPr>
                        <a:t>Assistência </a:t>
                      </a:r>
                      <a:r>
                        <a:rPr lang="pt-BR" sz="1500" u="none" strike="noStrike" dirty="0">
                          <a:effectLst/>
                        </a:rPr>
                        <a:t>social geral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OBJETIVOS: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 da Assistência Social Geral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8978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AÇÕES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VALOR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897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2023 - Manut.do Suas e da </a:t>
                      </a:r>
                      <a:r>
                        <a:rPr lang="pt-BR" sz="1500" u="none" strike="noStrike" dirty="0" smtClean="0">
                          <a:effectLst/>
                        </a:rPr>
                        <a:t>Assist. Social </a:t>
                      </a:r>
                      <a:r>
                        <a:rPr lang="pt-BR" sz="1500" u="none" strike="noStrike" dirty="0">
                          <a:effectLst/>
                        </a:rPr>
                        <a:t>Geral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853.100,00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97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Serviços a Pessoas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Unidade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2.700,0000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2024 - </a:t>
                      </a:r>
                      <a:r>
                        <a:rPr lang="pt-BR" sz="1500" u="none" strike="noStrike" dirty="0" smtClean="0">
                          <a:effectLst/>
                        </a:rPr>
                        <a:t>Manutenção </a:t>
                      </a:r>
                      <a:r>
                        <a:rPr lang="pt-BR" sz="1500" u="none" strike="noStrike" dirty="0">
                          <a:effectLst/>
                        </a:rPr>
                        <a:t>do </a:t>
                      </a:r>
                      <a:r>
                        <a:rPr lang="pt-BR" sz="1500" u="none" strike="noStrike" dirty="0" smtClean="0">
                          <a:effectLst/>
                        </a:rPr>
                        <a:t>Fórum </a:t>
                      </a:r>
                      <a:r>
                        <a:rPr lang="pt-BR" sz="1500" u="none" strike="noStrike" dirty="0">
                          <a:effectLst/>
                        </a:rPr>
                        <a:t>Municipal - Casa da Cidadania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339.500,00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97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Serviços a Pessoas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Unidade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1.800,0000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 gridSpan="4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</a:rPr>
                        <a:t>339.500,00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89783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TOTAL DO PROGRAMA: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1.192.600,00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8978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PROGRAMA DE GOVERNO: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0120 - </a:t>
                      </a:r>
                      <a:r>
                        <a:rPr lang="pt-BR" sz="1500" u="none" strike="noStrike" dirty="0" smtClean="0">
                          <a:effectLst/>
                        </a:rPr>
                        <a:t>Assistência </a:t>
                      </a:r>
                      <a:r>
                        <a:rPr lang="pt-BR" sz="1500" u="none" strike="noStrike" dirty="0">
                          <a:effectLst/>
                        </a:rPr>
                        <a:t>social e medica a segurados e </a:t>
                      </a:r>
                      <a:r>
                        <a:rPr lang="pt-BR" sz="1500" u="none" strike="noStrike" dirty="0" smtClean="0">
                          <a:effectLst/>
                        </a:rPr>
                        <a:t>dependente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OBJETIVOS: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 da Assistência Social e Médica a segurados e seus dependentes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8978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AÇÕES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VALOR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897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2025 - Manut.da Assist.soc.e Med.a Segurados e Depend.do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1.504.500,00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97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Pessoas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Unidade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2.700,0000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83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TOTAL DO PROGRAMA: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1.504.500,00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4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408646"/>
              </p:ext>
            </p:extLst>
          </p:nvPr>
        </p:nvGraphicFramePr>
        <p:xfrm>
          <a:off x="1114815" y="1691004"/>
          <a:ext cx="9553184" cy="491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PROGRAMA DE GOVERNO: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0130 - </a:t>
                      </a:r>
                      <a:r>
                        <a:rPr lang="pt-BR" sz="1550" u="none" strike="noStrike" dirty="0" smtClean="0">
                          <a:effectLst/>
                        </a:rPr>
                        <a:t>Previdência </a:t>
                      </a:r>
                      <a:r>
                        <a:rPr lang="pt-BR" sz="1550" u="none" strike="noStrike" dirty="0">
                          <a:effectLst/>
                        </a:rPr>
                        <a:t>social geral - rgps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OBJETIVOS: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Manutenção da Previdência Social Geral - RGPS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>
                  <a:txBody>
                    <a:bodyPr/>
                    <a:lstStyle/>
                    <a:p>
                      <a:pPr algn="l" fontAlgn="t"/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AÇÕES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VALOR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50" u="none" strike="noStrike" dirty="0">
                          <a:effectLst/>
                        </a:rPr>
                        <a:t>2026 - Encargos Previd.do Regime Geral - Rgps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PRODUTO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UNID. MED.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META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50" u="none" strike="noStrike" dirty="0">
                          <a:effectLst/>
                        </a:rPr>
                        <a:t>413.000,00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64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Manutenção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ano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1,0000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550" b="1" u="none" strike="noStrike" dirty="0">
                          <a:effectLst/>
                        </a:rPr>
                        <a:t>TOTAL DO PROGRAMA: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50" b="1" u="none" strike="noStrike" dirty="0">
                          <a:effectLst/>
                        </a:rPr>
                        <a:t>413.000,00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PROGRAMA DE GOVERNO: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0140 - </a:t>
                      </a:r>
                      <a:r>
                        <a:rPr lang="pt-BR" sz="1550" u="none" strike="noStrike" dirty="0" smtClean="0">
                          <a:effectLst/>
                        </a:rPr>
                        <a:t>Previdência  </a:t>
                      </a:r>
                      <a:r>
                        <a:rPr lang="pt-BR" sz="1550" u="none" strike="noStrike" dirty="0">
                          <a:effectLst/>
                        </a:rPr>
                        <a:t>dos servidores </a:t>
                      </a:r>
                      <a:r>
                        <a:rPr lang="pt-BR" sz="1550" u="none" strike="noStrike" dirty="0" smtClean="0">
                          <a:effectLst/>
                        </a:rPr>
                        <a:t>públicos </a:t>
                      </a:r>
                      <a:r>
                        <a:rPr lang="pt-BR" sz="1550" u="none" strike="noStrike" dirty="0">
                          <a:effectLst/>
                        </a:rPr>
                        <a:t>municipais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OBJETIVOS: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Manutenção da Previdência dos Servidores Público Municipais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>
                  <a:txBody>
                    <a:bodyPr/>
                    <a:lstStyle/>
                    <a:p>
                      <a:pPr algn="l" fontAlgn="t"/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AÇÕES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VALOR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50" u="none" strike="noStrike" dirty="0">
                          <a:effectLst/>
                        </a:rPr>
                        <a:t>2027 - Manut.da Admin.do Regime Prop.de </a:t>
                      </a:r>
                      <a:r>
                        <a:rPr lang="pt-BR" sz="1550" u="none" strike="noStrike" dirty="0" smtClean="0">
                          <a:effectLst/>
                        </a:rPr>
                        <a:t>Previdência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PRODUTO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UNID. MED.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META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50" u="none" strike="noStrike" dirty="0">
                          <a:effectLst/>
                        </a:rPr>
                        <a:t>174.000,00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64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Manutenção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ano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1,0000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50" u="none" strike="noStrike" dirty="0">
                          <a:effectLst/>
                        </a:rPr>
                        <a:t>2117 - Manut.do Regime </a:t>
                      </a:r>
                      <a:r>
                        <a:rPr lang="pt-BR" sz="1550" u="none" strike="noStrike" dirty="0" smtClean="0">
                          <a:effectLst/>
                        </a:rPr>
                        <a:t>Próprio </a:t>
                      </a:r>
                      <a:r>
                        <a:rPr lang="pt-BR" sz="1550" u="none" strike="noStrike" dirty="0">
                          <a:effectLst/>
                        </a:rPr>
                        <a:t>de </a:t>
                      </a:r>
                      <a:r>
                        <a:rPr lang="pt-BR" sz="1550" u="none" strike="noStrike" dirty="0" smtClean="0">
                          <a:effectLst/>
                        </a:rPr>
                        <a:t>Previdência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PRODUTO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UNID. MED.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50" u="none" strike="noStrike" dirty="0">
                          <a:effectLst/>
                        </a:rPr>
                        <a:t>META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50" u="none" strike="noStrike" dirty="0">
                          <a:effectLst/>
                        </a:rPr>
                        <a:t>3.367.500,00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64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Manutenção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ano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50" u="none" strike="noStrike" dirty="0">
                          <a:effectLst/>
                        </a:rPr>
                        <a:t>1,0000</a:t>
                      </a:r>
                      <a:endParaRPr lang="pt-BR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550" b="1" u="none" strike="noStrike" dirty="0">
                          <a:effectLst/>
                        </a:rPr>
                        <a:t>TOTAL DO PROGRAMA: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50" b="1" u="none" strike="noStrike" dirty="0">
                          <a:effectLst/>
                        </a:rPr>
                        <a:t>3.541.500,00</a:t>
                      </a:r>
                      <a:endParaRPr lang="pt-BR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57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79186"/>
              </p:ext>
            </p:extLst>
          </p:nvPr>
        </p:nvGraphicFramePr>
        <p:xfrm>
          <a:off x="1114815" y="1703545"/>
          <a:ext cx="9553184" cy="4804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034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0150 - Saúde Básica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Saúde Básica do Município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341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34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2028 - Manut.do Sist.un.saude-sus e Prog.esp.saude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6.777.080,00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89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</a:rPr>
                        <a:t>Serv. Saúde </a:t>
                      </a:r>
                      <a:r>
                        <a:rPr lang="pt-BR" sz="1600" u="none" strike="noStrike" dirty="0">
                          <a:effectLst/>
                        </a:rPr>
                        <a:t>a População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111.000,0000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6.777.080,00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34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0160 - </a:t>
                      </a:r>
                      <a:r>
                        <a:rPr lang="pt-BR" sz="1600" u="none" strike="noStrike" dirty="0" smtClean="0">
                          <a:effectLst/>
                        </a:rPr>
                        <a:t>Vigilância sanitária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Vigilância Sanitária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341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34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2032 - "</a:t>
                      </a:r>
                      <a:r>
                        <a:rPr lang="pt-BR" sz="1600" u="none" strike="noStrike" dirty="0" err="1">
                          <a:effectLst/>
                        </a:rPr>
                        <a:t>Manut.da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Vigilância Sanitária"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14.500,00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34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3413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14.500,00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15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724647"/>
              </p:ext>
            </p:extLst>
          </p:nvPr>
        </p:nvGraphicFramePr>
        <p:xfrm>
          <a:off x="1114815" y="2329845"/>
          <a:ext cx="9553184" cy="2400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6667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67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0170 - </a:t>
                      </a:r>
                      <a:r>
                        <a:rPr lang="pt-BR" sz="1600" u="none" strike="noStrike" dirty="0" smtClean="0">
                          <a:effectLst/>
                        </a:rPr>
                        <a:t>Vigilância epidemiológica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67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67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Vigilância Epidemiológica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679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66679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6667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2034 - </a:t>
                      </a:r>
                      <a:r>
                        <a:rPr lang="pt-BR" sz="1600" u="none" strike="noStrike" dirty="0" err="1">
                          <a:effectLst/>
                        </a:rPr>
                        <a:t>Manut.da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Vigilância Epidemiológica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14.500,00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66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679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14.500,00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0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 fontScale="77500" lnSpcReduction="20000"/>
          </a:bodyPr>
          <a:lstStyle/>
          <a:p>
            <a:r>
              <a:rPr lang="pt-BR" sz="5800" u="sng" dirty="0" smtClean="0"/>
              <a:t>METODOLOGIA</a:t>
            </a:r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DESPESA: Após definir a previsão (expectativa) da Receita, fixa-se em ordem prioritária as despesas, observada a execução dos exercícios anteriores, das despesas de caráter continuado e das novas demandas. </a:t>
            </a:r>
            <a:r>
              <a:rPr lang="pt-BR" sz="3600" dirty="0" smtClean="0"/>
              <a:t>Ex</a:t>
            </a:r>
            <a:r>
              <a:rPr lang="pt-BR" sz="3600" dirty="0" smtClean="0"/>
              <a:t>: Despesas com pessoal e encargos, educação, Saúde, Assistência Social, Obras, Agricultura, investimentos etc.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19573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485033"/>
              </p:ext>
            </p:extLst>
          </p:nvPr>
        </p:nvGraphicFramePr>
        <p:xfrm>
          <a:off x="1114815" y="1703547"/>
          <a:ext cx="9553184" cy="49853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0037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PROGRAMA DE GOVERNO: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0180 - Ensino fundamental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OBJETIVOS: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Manutenção do Ensino Fundamental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037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AÇÕES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VALOR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03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1041 - AQUISIÇÃO/CONSTRUÇÃO/AMPLIAÇÃO/REFORMAS DE ESCOLAS E OUTROS ESPAÇOS  - ENSINO FUNDAMENTAL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PRODUTO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UNID. MED.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META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 dirty="0">
                          <a:effectLst/>
                        </a:rPr>
                        <a:t>180.000,00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70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Terreno/Edifício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Unidade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1,0000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1042 - AQUISIÇÃO DE VEÍCULOS PARA O TRANSPORTE ESCOLAR DA EB/EF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PRODUTO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UNID. MED.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META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 dirty="0">
                          <a:effectLst/>
                        </a:rPr>
                        <a:t>150.000,00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3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Veículos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Unidade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1,0000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1043 - AQUISIÇÃO DE VEÍCULOS PARA A EB/EF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PRODUTO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UNID. MED.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META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 dirty="0">
                          <a:effectLst/>
                        </a:rPr>
                        <a:t>60.000,00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3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Veículos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Unidade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1,0000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2036 - Mde </a:t>
                      </a:r>
                      <a:r>
                        <a:rPr lang="pt-BR" sz="1200" u="none" strike="noStrike" dirty="0" err="1">
                          <a:effectLst/>
                        </a:rPr>
                        <a:t>Eb</a:t>
                      </a:r>
                      <a:r>
                        <a:rPr lang="pt-BR" sz="1200" u="none" strike="noStrike" dirty="0">
                          <a:effectLst/>
                        </a:rPr>
                        <a:t> </a:t>
                      </a:r>
                      <a:r>
                        <a:rPr lang="pt-BR" sz="1200" u="none" strike="noStrike" dirty="0" smtClean="0">
                          <a:effectLst/>
                        </a:rPr>
                        <a:t>Manutenção </a:t>
                      </a:r>
                      <a:r>
                        <a:rPr lang="pt-BR" sz="1200" u="none" strike="noStrike" dirty="0">
                          <a:effectLst/>
                        </a:rPr>
                        <a:t>do Ensino Fundamental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PRODUTO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UNID. MED.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META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 dirty="0">
                          <a:effectLst/>
                        </a:rPr>
                        <a:t>1.337.000,00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3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Manutenção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ano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1,0000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2037 - Mde Eb Manut.do Ensino Fundamental- FUNDEB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PRODUTO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UNID. MED.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META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 dirty="0">
                          <a:effectLst/>
                        </a:rPr>
                        <a:t>4.135.000,00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3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Manutenção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ano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1,0000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2038 - Mde Eb Ef Manut.do Transporte Escolar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PRODUTO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UNID. MED.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META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 dirty="0">
                          <a:effectLst/>
                        </a:rPr>
                        <a:t>330.000,00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3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Manutenção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ano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1,0000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2039 - Mde Eb Ef Manut.do </a:t>
                      </a:r>
                      <a:r>
                        <a:rPr lang="pt-BR" sz="1200" u="none" strike="noStrike" dirty="0" smtClean="0">
                          <a:effectLst/>
                        </a:rPr>
                        <a:t>Transp. Escolar- </a:t>
                      </a:r>
                      <a:r>
                        <a:rPr lang="pt-BR" sz="1200" u="none" strike="noStrike" dirty="0">
                          <a:effectLst/>
                        </a:rPr>
                        <a:t>FUNDEB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PRODUTO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UNID. MED.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META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 dirty="0">
                          <a:effectLst/>
                        </a:rPr>
                        <a:t>470.000,00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3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Manutenção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ano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1,0000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2040 - Mde Eb Ef Manut.transp.escolar-pnate S.educ. Estad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PRODUTO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UNID. MED.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META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 dirty="0">
                          <a:effectLst/>
                        </a:rPr>
                        <a:t>592.000,00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3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Manutenção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ano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1,0000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376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TOTAL DO PROGRAMA: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7.254.000,00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37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482320"/>
              </p:ext>
            </p:extLst>
          </p:nvPr>
        </p:nvGraphicFramePr>
        <p:xfrm>
          <a:off x="1114815" y="1691004"/>
          <a:ext cx="9553184" cy="476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PROGRAMA DE GOVERNO: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0190 - Ensino </a:t>
                      </a:r>
                      <a:r>
                        <a:rPr lang="pt-BR" sz="1500" u="none" strike="noStrike" dirty="0" smtClean="0">
                          <a:effectLst/>
                        </a:rPr>
                        <a:t>médio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OBJETIVOS: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 do Ensino Médio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AÇÕES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VALOR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2045 - Manut.transp.escolar do Ensino Medio- Fnde/pnate/Estado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175.000,00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64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ano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TOTAL DO PROGRAMA: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175.000,00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PROGRAMA DE GOVERNO: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0200 - Ensino superior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OBJETIVOS: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 do Ensino Superior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AÇÕES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VALOR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647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2046 - Apoio a Estud.ens.super.med.bolsa de Est.ou Estag.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155.000,00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64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ano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2047 - Manut.do Transp.esc.estud.do Ens.superior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PRODUTO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UNID. MED.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META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50.000,00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64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Manutenção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ano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</a:rPr>
                        <a:t>1,0000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477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TOTAL DO PROGRAMA: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</a:rPr>
                        <a:t>205.000,00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3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89858"/>
              </p:ext>
            </p:extLst>
          </p:nvPr>
        </p:nvGraphicFramePr>
        <p:xfrm>
          <a:off x="1114815" y="1703540"/>
          <a:ext cx="9553184" cy="45319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3075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238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0210 - </a:t>
                      </a:r>
                      <a:r>
                        <a:rPr lang="pt-BR" sz="1600" u="none" strike="noStrike" dirty="0" smtClean="0">
                          <a:effectLst/>
                        </a:rPr>
                        <a:t>Educação </a:t>
                      </a:r>
                      <a:r>
                        <a:rPr lang="pt-BR" sz="1600" u="none" strike="noStrike" dirty="0">
                          <a:effectLst/>
                        </a:rPr>
                        <a:t>infantil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238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238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Educação Infantil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238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8238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823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1122 - AQUISIÇÃO/CONSTRUÇÃO/AMPLIAÇÃO/REFORMAS DE ESPAÇOS PARA EDUCAÇÃO INFANTIL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76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Construção Ampliação/ Reforma ou Aquisição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23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2048 - Mde Eb </a:t>
                      </a:r>
                      <a:r>
                        <a:rPr lang="pt-BR" sz="1600" u="none" strike="noStrike" dirty="0" err="1">
                          <a:effectLst/>
                        </a:rPr>
                        <a:t>Manut.da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Educação </a:t>
                      </a:r>
                      <a:r>
                        <a:rPr lang="pt-BR" sz="1600" u="none" strike="noStrike" dirty="0">
                          <a:effectLst/>
                        </a:rPr>
                        <a:t>Infantil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437.640,00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8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23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2049 - Mde Eb </a:t>
                      </a:r>
                      <a:r>
                        <a:rPr lang="pt-BR" sz="1600" u="none" strike="noStrike" dirty="0" err="1">
                          <a:effectLst/>
                        </a:rPr>
                        <a:t>Manut.da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Educação </a:t>
                      </a:r>
                      <a:r>
                        <a:rPr lang="pt-BR" sz="1600" u="none" strike="noStrike" dirty="0">
                          <a:effectLst/>
                        </a:rPr>
                        <a:t>Infantil - FUNDEB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2.275.000,00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8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23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2050 - Mde Eb Manut.transporte Escolar da Educ.infantil-p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9.000,00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8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238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2.821.640,00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71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996715"/>
              </p:ext>
            </p:extLst>
          </p:nvPr>
        </p:nvGraphicFramePr>
        <p:xfrm>
          <a:off x="1114815" y="1753643"/>
          <a:ext cx="9553184" cy="456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0220 - Ensino Supletivo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 Ensino Supletivo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2053 - MANUTENÇÃO DA EDUCAÇÃO DE JOVENS E ADULTOS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7.000,00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58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7.000,00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0230 - Ensino especial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Educação Especial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83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2055 - Transf.de Recursos a </a:t>
                      </a:r>
                      <a:r>
                        <a:rPr lang="pt-BR" sz="1600" u="none" strike="noStrike" dirty="0" smtClean="0">
                          <a:effectLst/>
                        </a:rPr>
                        <a:t>APAE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130.000,00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58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832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130.000,00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8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773401"/>
              </p:ext>
            </p:extLst>
          </p:nvPr>
        </p:nvGraphicFramePr>
        <p:xfrm>
          <a:off x="1114815" y="1728587"/>
          <a:ext cx="9553184" cy="456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0240 - Merenda escolar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 Programa de Merenda Escolar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2056 - Manut.do Progr.de Merenda Escolar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451.000,00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72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451.000,00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0250 - Acervo cultural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Atividades Culturais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2057 - Manut.das Atividades Culturais Diversas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133.000,00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72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133.000,00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43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799997"/>
              </p:ext>
            </p:extLst>
          </p:nvPr>
        </p:nvGraphicFramePr>
        <p:xfrm>
          <a:off x="1114815" y="1728596"/>
          <a:ext cx="9553184" cy="45319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106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06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0260 - </a:t>
                      </a:r>
                      <a:r>
                        <a:rPr lang="pt-BR" sz="1600" u="none" strike="noStrike" dirty="0" smtClean="0">
                          <a:effectLst/>
                        </a:rPr>
                        <a:t>Serviços </a:t>
                      </a:r>
                      <a:r>
                        <a:rPr lang="pt-BR" sz="1600" u="none" strike="noStrike" dirty="0">
                          <a:effectLst/>
                        </a:rPr>
                        <a:t>e </a:t>
                      </a:r>
                      <a:r>
                        <a:rPr lang="pt-BR" sz="1600" u="none" strike="noStrike" dirty="0" smtClean="0">
                          <a:effectLst/>
                        </a:rPr>
                        <a:t>infraestrutura </a:t>
                      </a:r>
                      <a:r>
                        <a:rPr lang="pt-BR" sz="1600" u="none" strike="noStrike" dirty="0">
                          <a:effectLst/>
                        </a:rPr>
                        <a:t>urbana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06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061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dos Serviços Urbanos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0613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061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0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1059 - </a:t>
                      </a:r>
                      <a:r>
                        <a:rPr lang="pt-BR" sz="1600" u="none" strike="noStrike" dirty="0" smtClean="0">
                          <a:effectLst/>
                        </a:rPr>
                        <a:t>Pavimentação </a:t>
                      </a:r>
                      <a:r>
                        <a:rPr lang="pt-BR" sz="1600" u="none" strike="noStrike" dirty="0">
                          <a:effectLst/>
                        </a:rPr>
                        <a:t>de Ruas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06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Obras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m²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16.000,0000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0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1060 - </a:t>
                      </a:r>
                      <a:r>
                        <a:rPr lang="pt-BR" sz="1600" u="none" strike="noStrike" dirty="0" smtClean="0">
                          <a:effectLst/>
                        </a:rPr>
                        <a:t>Construção </a:t>
                      </a:r>
                      <a:r>
                        <a:rPr lang="pt-BR" sz="1600" u="none" strike="noStrike" dirty="0">
                          <a:effectLst/>
                        </a:rPr>
                        <a:t>Ou Melhorias de Calcadas e Passeios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06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Obras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m²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3.000,0000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0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1061 - Constr.e Reforma de </a:t>
                      </a:r>
                      <a:r>
                        <a:rPr lang="pt-BR" sz="1600" u="none" strike="noStrike" dirty="0" smtClean="0">
                          <a:effectLst/>
                        </a:rPr>
                        <a:t>Praças, </a:t>
                      </a:r>
                      <a:r>
                        <a:rPr lang="pt-BR" sz="1600" u="none" strike="noStrike" dirty="0">
                          <a:effectLst/>
                        </a:rPr>
                        <a:t>Jardins e Muros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433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Obras de Construção, Ampliação e Reforma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0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2058 - Manut.dos Serv.urbanos e Term.rodov.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853.880,00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06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0613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893.880,00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4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1284"/>
              </p:ext>
            </p:extLst>
          </p:nvPr>
        </p:nvGraphicFramePr>
        <p:xfrm>
          <a:off x="1114815" y="1803752"/>
          <a:ext cx="9553184" cy="3088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8073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073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0270 - </a:t>
                      </a:r>
                      <a:r>
                        <a:rPr lang="pt-BR" sz="1600" u="none" strike="noStrike" dirty="0" smtClean="0">
                          <a:effectLst/>
                        </a:rPr>
                        <a:t>Serviços </a:t>
                      </a:r>
                      <a:r>
                        <a:rPr lang="pt-BR" sz="1600" u="none" strike="noStrike" dirty="0">
                          <a:effectLst/>
                        </a:rPr>
                        <a:t>de utilidade publica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073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073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dos Serviços de Utilidade Pública como Iluminação e Cemitérios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0739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80739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807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2063 - </a:t>
                      </a:r>
                      <a:r>
                        <a:rPr lang="pt-BR" sz="1600" u="none" strike="noStrike" dirty="0" err="1">
                          <a:effectLst/>
                        </a:rPr>
                        <a:t>Manut.da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Iluminação </a:t>
                      </a:r>
                      <a:r>
                        <a:rPr lang="pt-BR" sz="1600" u="none" strike="noStrike" dirty="0">
                          <a:effectLst/>
                        </a:rPr>
                        <a:t>Publica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477.000,00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07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07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2064 - Manut.dos Cemit.publ.e Casas </a:t>
                      </a:r>
                      <a:r>
                        <a:rPr lang="pt-BR" sz="1600" u="none" strike="noStrike" dirty="0" smtClean="0">
                          <a:effectLst/>
                        </a:rPr>
                        <a:t>Mortuárias </a:t>
                      </a:r>
                      <a:r>
                        <a:rPr lang="pt-BR" sz="1600" u="none" strike="noStrike" dirty="0">
                          <a:effectLst/>
                        </a:rPr>
                        <a:t>Munic.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07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0739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487.000,00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309542"/>
              </p:ext>
            </p:extLst>
          </p:nvPr>
        </p:nvGraphicFramePr>
        <p:xfrm>
          <a:off x="1114815" y="1766166"/>
          <a:ext cx="9553184" cy="3800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5302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02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0280 - </a:t>
                      </a:r>
                      <a:r>
                        <a:rPr lang="pt-BR" sz="1600" u="none" strike="noStrike" dirty="0" smtClean="0">
                          <a:effectLst/>
                        </a:rPr>
                        <a:t>Habitação </a:t>
                      </a:r>
                      <a:r>
                        <a:rPr lang="pt-BR" sz="1600" u="none" strike="noStrike" dirty="0">
                          <a:effectLst/>
                        </a:rPr>
                        <a:t>popular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02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02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Sistema de Habitação Popular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026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5302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5302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1066 - CONSTRUÇÃO E REFORMA DE HABITAÇÕES POPULARES RURAIS EM PARCERIA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30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2,0000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02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1067 - Constr.e Ref.de </a:t>
                      </a:r>
                      <a:r>
                        <a:rPr lang="pt-BR" sz="1600" u="none" strike="noStrike" dirty="0" smtClean="0">
                          <a:effectLst/>
                        </a:rPr>
                        <a:t>Habitações </a:t>
                      </a:r>
                      <a:r>
                        <a:rPr lang="pt-BR" sz="1600" u="none" strike="noStrike" dirty="0">
                          <a:effectLst/>
                        </a:rPr>
                        <a:t>Populares Urbanas em Pa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50.000,00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30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02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1068 - AQUISIÇÃO DE ÁREA(S) URBANA(S) PARA IMPLANTAÇÃO DE LOTEAMENTO(S)  POPULAR(ES)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30.000,00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30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02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2120 - Manutenção de Atividades Diversas do FMHIS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35.000,00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30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026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135.000,00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65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084769"/>
              </p:ext>
            </p:extLst>
          </p:nvPr>
        </p:nvGraphicFramePr>
        <p:xfrm>
          <a:off x="1114815" y="1753647"/>
          <a:ext cx="9553184" cy="3138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8529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529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0290 - Limpeza urbana e manejo de </a:t>
                      </a:r>
                      <a:r>
                        <a:rPr lang="pt-BR" sz="1600" u="none" strike="noStrike" dirty="0" smtClean="0">
                          <a:effectLst/>
                        </a:rPr>
                        <a:t>resíduos </a:t>
                      </a:r>
                      <a:r>
                        <a:rPr lang="pt-BR" sz="1600" u="none" strike="noStrike" dirty="0">
                          <a:effectLst/>
                        </a:rPr>
                        <a:t>(lixo)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529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529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Limpeza Urbana e Manejo de Resíduos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5294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8529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8529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1129 - Implantação Estação Tratamento Resíduos  Sólidos e Centro de Triagem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52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529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2069 - Manut.da Limpeza Urbana e Manejo de </a:t>
                      </a:r>
                      <a:r>
                        <a:rPr lang="pt-BR" sz="1600" u="none" strike="noStrike" dirty="0" smtClean="0">
                          <a:effectLst/>
                        </a:rPr>
                        <a:t>Resíduos Sólido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381.000,00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52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5294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391.000,00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52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53567"/>
              </p:ext>
            </p:extLst>
          </p:nvPr>
        </p:nvGraphicFramePr>
        <p:xfrm>
          <a:off x="1114815" y="1941536"/>
          <a:ext cx="9553184" cy="3781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3060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060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0330 - </a:t>
                      </a:r>
                      <a:r>
                        <a:rPr lang="pt-BR" sz="1600" u="none" strike="noStrike" dirty="0" smtClean="0">
                          <a:effectLst/>
                        </a:rPr>
                        <a:t>Promoção </a:t>
                      </a:r>
                      <a:r>
                        <a:rPr lang="pt-BR" sz="1600" u="none" strike="noStrike" dirty="0">
                          <a:effectLst/>
                        </a:rPr>
                        <a:t>e </a:t>
                      </a:r>
                      <a:r>
                        <a:rPr lang="pt-BR" sz="1600" u="none" strike="noStrike" dirty="0" smtClean="0">
                          <a:effectLst/>
                        </a:rPr>
                        <a:t>extensão </a:t>
                      </a:r>
                      <a:r>
                        <a:rPr lang="pt-BR" sz="1600" u="none" strike="noStrike" dirty="0">
                          <a:effectLst/>
                        </a:rPr>
                        <a:t>rural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060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0603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Promoção e Extensão Rural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0603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3060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3060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1077 - Aquis.de </a:t>
                      </a:r>
                      <a:r>
                        <a:rPr lang="pt-BR" sz="1600" u="none" strike="noStrike" dirty="0" smtClean="0">
                          <a:effectLst/>
                        </a:rPr>
                        <a:t>Veículos, </a:t>
                      </a:r>
                      <a:r>
                        <a:rPr lang="pt-BR" sz="1600" u="none" strike="noStrike" dirty="0">
                          <a:effectLst/>
                        </a:rPr>
                        <a:t>Maquinas e Equip.p Mec. </a:t>
                      </a:r>
                      <a:r>
                        <a:rPr lang="pt-BR" sz="1600" u="none" strike="noStrike" dirty="0" smtClean="0">
                          <a:effectLst/>
                        </a:rPr>
                        <a:t>Agrícola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069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Veículos, Máquinas e Equipamentos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060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2079 - </a:t>
                      </a:r>
                      <a:r>
                        <a:rPr lang="pt-BR" sz="1600" u="none" strike="noStrike" dirty="0" err="1">
                          <a:effectLst/>
                        </a:rPr>
                        <a:t>Manut.da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SMAMA </a:t>
                      </a:r>
                      <a:r>
                        <a:rPr lang="pt-BR" sz="1600" u="none" strike="noStrike" dirty="0">
                          <a:effectLst/>
                        </a:rPr>
                        <a:t>e Man. Atend.agrop.e Prom.des.rural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1.050.000,00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060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2080 - Manut.de Sistema Antigranizo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152.000,00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0603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1.212.000,00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7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 fontScale="77500" lnSpcReduction="20000"/>
          </a:bodyPr>
          <a:lstStyle/>
          <a:p>
            <a:r>
              <a:rPr lang="pt-BR" sz="5800" u="sng" dirty="0" smtClean="0"/>
              <a:t>PERCENTUAL REAJUSTADO</a:t>
            </a:r>
            <a:endParaRPr lang="pt-BR" sz="5800" u="sng" dirty="0" smtClean="0"/>
          </a:p>
          <a:p>
            <a:pPr marL="571500" indent="-57150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t-BR" sz="3600" dirty="0" smtClean="0"/>
              <a:t>Para a Elaboração da LDO 2022 foi aplicado o indicador de 7,5% na arrecadação em relação a 2021. Em Regra há a utilização de 5%, porém, considerando que para 2021 houve uma previsão muito conservadora, praticamente repetindo-se o orçamento de 2020, acabou por gerar uma distorção entre Receitas arrecadadas e Despesas Fixadas.</a:t>
            </a:r>
            <a:endParaRPr lang="pt-BR" sz="3600" dirty="0" smtClean="0"/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9157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50805"/>
              </p:ext>
            </p:extLst>
          </p:nvPr>
        </p:nvGraphicFramePr>
        <p:xfrm>
          <a:off x="1114815" y="1728587"/>
          <a:ext cx="9553184" cy="456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0340 - </a:t>
                      </a:r>
                      <a:r>
                        <a:rPr lang="pt-BR" sz="1600" u="none" strike="noStrike" dirty="0" smtClean="0">
                          <a:effectLst/>
                        </a:rPr>
                        <a:t>Serviços veterinários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dos Serviços veterinários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2083 - </a:t>
                      </a:r>
                      <a:r>
                        <a:rPr lang="pt-BR" sz="1600" u="none" strike="noStrike" dirty="0" err="1">
                          <a:effectLst/>
                        </a:rPr>
                        <a:t>Manut.dos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Serv. Veterinários </a:t>
                      </a:r>
                      <a:r>
                        <a:rPr lang="pt-BR" sz="1600" u="none" strike="noStrike" dirty="0">
                          <a:effectLst/>
                        </a:rPr>
                        <a:t>e Vig.sanit.animal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224.000,00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72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224.000,00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0360 - </a:t>
                      </a:r>
                      <a:r>
                        <a:rPr lang="pt-BR" sz="1600" u="none" strike="noStrike" dirty="0" smtClean="0">
                          <a:effectLst/>
                        </a:rPr>
                        <a:t>Promoção </a:t>
                      </a:r>
                      <a:r>
                        <a:rPr lang="pt-BR" sz="1600" u="none" strike="noStrike" dirty="0">
                          <a:effectLst/>
                        </a:rPr>
                        <a:t>ao desenv.industrial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Promoção ao Desenvolvimento Industrial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722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2086 - Manut.da Smipla e Prom.ao </a:t>
                      </a:r>
                      <a:r>
                        <a:rPr lang="pt-BR" sz="1600" u="none" strike="noStrike" dirty="0" err="1">
                          <a:effectLst/>
                        </a:rPr>
                        <a:t>Desenv.indl.no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Município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195.000,00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72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24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195.000,00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1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359175"/>
              </p:ext>
            </p:extLst>
          </p:nvPr>
        </p:nvGraphicFramePr>
        <p:xfrm>
          <a:off x="1114815" y="2392467"/>
          <a:ext cx="9553184" cy="2337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59721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9721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0380 - </a:t>
                      </a:r>
                      <a:r>
                        <a:rPr lang="pt-BR" sz="1600" u="none" strike="noStrike" dirty="0" smtClean="0">
                          <a:effectLst/>
                        </a:rPr>
                        <a:t>Promoção </a:t>
                      </a:r>
                      <a:r>
                        <a:rPr lang="pt-BR" sz="1600" u="none" strike="noStrike" dirty="0">
                          <a:effectLst/>
                        </a:rPr>
                        <a:t>do desenv.do turismo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9721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9721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Promoção ao Desenvolvimento do Turismo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9721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59721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597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2090 - Manut.de Ativid.prom.ao Desenv.do Turismo no </a:t>
                      </a:r>
                      <a:r>
                        <a:rPr lang="pt-BR" sz="1600" u="none" strike="noStrike" dirty="0" smtClean="0">
                          <a:effectLst/>
                        </a:rPr>
                        <a:t>Munic.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972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9721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10.000,00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89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16779"/>
              </p:ext>
            </p:extLst>
          </p:nvPr>
        </p:nvGraphicFramePr>
        <p:xfrm>
          <a:off x="1114815" y="1766166"/>
          <a:ext cx="9553184" cy="454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1428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428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0410 - Estradas vicinais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428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428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da Malha Rodoviária Municipal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4286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428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42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1096 - CONSTRUÇÃO DE BUEIROS, BUEIRÕES, PONTILHÕES E PONTES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42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5,0000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42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1097 - </a:t>
                      </a:r>
                      <a:r>
                        <a:rPr lang="pt-BR" sz="1600" u="none" strike="noStrike" dirty="0" smtClean="0">
                          <a:effectLst/>
                        </a:rPr>
                        <a:t>Aquisição </a:t>
                      </a:r>
                      <a:r>
                        <a:rPr lang="pt-BR" sz="1600" u="none" strike="noStrike" dirty="0">
                          <a:effectLst/>
                        </a:rPr>
                        <a:t>de Maq.,veic.e Equip.diversos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81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Veículos, Máquinas e Equipamentos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2,0000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4286">
                <a:tc gridSpan="4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42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1100 - </a:t>
                      </a:r>
                      <a:r>
                        <a:rPr lang="pt-BR" sz="1600" u="none" strike="noStrike" dirty="0" smtClean="0">
                          <a:effectLst/>
                        </a:rPr>
                        <a:t>Pavimentação </a:t>
                      </a:r>
                      <a:r>
                        <a:rPr lang="pt-BR" sz="1600" u="none" strike="noStrike" dirty="0">
                          <a:effectLst/>
                        </a:rPr>
                        <a:t>de Rodovias Municipais - Ras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42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Obras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m²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15.000,0000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42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2095 - Manut.da Smos e da Malha Rodov.municipal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3.614.500,00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42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4286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3.639.500,00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30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074568"/>
              </p:ext>
            </p:extLst>
          </p:nvPr>
        </p:nvGraphicFramePr>
        <p:xfrm>
          <a:off x="1114815" y="1753646"/>
          <a:ext cx="9553184" cy="4756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8830"/>
                <a:gridCol w="1531573"/>
                <a:gridCol w="1134321"/>
                <a:gridCol w="1134321"/>
                <a:gridCol w="1474139"/>
              </a:tblGrid>
              <a:tr h="205425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425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0420 - Desporto Amador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425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425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 Desporto Amador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425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425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542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1102 - CONSTRUÇÃO, AMPLIAÇÃO, REFORMA E MELHORIAS EM GINÁSIOS DE ESPORTES E CENTRO MULTIUSO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250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Obras de Construção, Ampliação e Reforma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42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1103 - CONSTR. REFORMA, MELHOR. DE QUADRAS E CANCHAS.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250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Obras de Construção, Ampliação e Reforma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42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2101 - Manut.do Desporto Amador nas Div.modalidades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54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5425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235.000,00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94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027621"/>
              </p:ext>
            </p:extLst>
          </p:nvPr>
        </p:nvGraphicFramePr>
        <p:xfrm>
          <a:off x="1114815" y="1741120"/>
          <a:ext cx="9645043" cy="478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9973"/>
                <a:gridCol w="1546300"/>
                <a:gridCol w="1145228"/>
                <a:gridCol w="1145228"/>
                <a:gridCol w="1488314"/>
              </a:tblGrid>
              <a:tr h="20903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903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0430 - Lazer coletivo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903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9039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 do Lazer Coletivo do Município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9039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9039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90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1107 - AQUISIÇÃO DE IMÓVEL PARA IMPLANTAÇÃO DO CENTRO MUNICIPAL DE EVENTOS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0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Terreno/Edifício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90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1108 - CONSTRUÇÃO E IMPLANTAÇÃO DO CENTRO MUNICIPAL DE EVENTOS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0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Obra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90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1110 - CONSTRUÇÃO DE CENTRO MULTIUSO COBERTO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533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Construção Ampliação/ Reforma ou Aquisição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9039">
                <a:tc gridSpan="4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90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2105 - Manut.de Festiv.e Demais Ativ.de Lazer Comunit.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55.000,00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0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9039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85.000,00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023241"/>
              </p:ext>
            </p:extLst>
          </p:nvPr>
        </p:nvGraphicFramePr>
        <p:xfrm>
          <a:off x="1240076" y="2705623"/>
          <a:ext cx="9427923" cy="2280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2726"/>
                <a:gridCol w="1511491"/>
                <a:gridCol w="1119448"/>
                <a:gridCol w="1119448"/>
                <a:gridCol w="1454810"/>
              </a:tblGrid>
              <a:tr h="22492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PROGRAMA DE GOVERNO: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492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0440 - Proteção e Defesa do Consumidor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492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OBJETIVOS: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4926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Proteção e Defesa do Consumidor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4926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2492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AÇÕES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2492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2119 - MANUTENÇÃO DA PROTEÇÃO E DEFESA DO CONSUMIDOR CFME  SMDC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PRODUTO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UNID. MED.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17.000,00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49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Manutenção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1,0000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4926">
                <a:tc gridSpan="4"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TOTAL DO PROGRAMA: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>
                          <a:effectLst/>
                        </a:rPr>
                        <a:t>17.000,00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28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PRIORIDADES E METAS FÍSICAS</a:t>
            </a:r>
            <a:endParaRPr lang="pt-BR" sz="2800" u="sng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89702"/>
              </p:ext>
            </p:extLst>
          </p:nvPr>
        </p:nvGraphicFramePr>
        <p:xfrm>
          <a:off x="1114815" y="2179535"/>
          <a:ext cx="9553184" cy="30850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5321"/>
                <a:gridCol w="2383509"/>
                <a:gridCol w="1531573"/>
                <a:gridCol w="1134321"/>
                <a:gridCol w="1134321"/>
                <a:gridCol w="1474139"/>
              </a:tblGrid>
              <a:tr h="246577">
                <a:tc gridSpan="6"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PROGRAMA DE GOVERNO: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6577">
                <a:tc gridSpan="6"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9999 - Reserva de Contingência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6577">
                <a:tc gridSpan="6"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OBJETIVOS: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6577">
                <a:tc gridSpan="6"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Reserva de Contingência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6577">
                <a:tc gridSpan="2">
                  <a:txBody>
                    <a:bodyPr/>
                    <a:lstStyle/>
                    <a:p>
                      <a:pPr algn="l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46577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AÇÕES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VALOR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46577"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2999 - Reserva de Contingencia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PRODUTO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UNID. MED.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META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40.000,00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6577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Manutenção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ano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1,0000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6577">
                <a:tc gridSpan="5">
                  <a:txBody>
                    <a:bodyPr/>
                    <a:lstStyle/>
                    <a:p>
                      <a:pPr algn="r" fontAlgn="t"/>
                      <a:r>
                        <a:rPr lang="pt-BR" sz="1800" u="none" strike="noStrike" dirty="0">
                          <a:effectLst/>
                        </a:rPr>
                        <a:t>TOTAL DO PROGRAMA: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800" u="none" strike="noStrike" dirty="0">
                          <a:effectLst/>
                        </a:rPr>
                        <a:t>40.000,00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46577">
                <a:tc gridSpan="5">
                  <a:txBody>
                    <a:bodyPr/>
                    <a:lstStyle/>
                    <a:p>
                      <a:pPr algn="r" fontAlgn="t"/>
                      <a:r>
                        <a:rPr lang="pt-BR" sz="1800" b="1" u="none" strike="noStrike" dirty="0">
                          <a:effectLst/>
                        </a:rPr>
                        <a:t>TOTAL GERAL DOS PROGRAMAS: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800" b="1" u="none" strike="noStrike" dirty="0">
                          <a:effectLst/>
                        </a:rPr>
                        <a:t>40.003.600,00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4657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IPM Sistemas Ltda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5"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</a:rPr>
                        <a:t>Identificador: WPL821101-910-ZQZYEHNIRJORKU-8 - Emitido por: MAURICIO DAGNONI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14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46" y="225469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225468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264091"/>
            <a:ext cx="9553184" cy="5593909"/>
          </a:xfrm>
        </p:spPr>
        <p:txBody>
          <a:bodyPr>
            <a:normAutofit/>
          </a:bodyPr>
          <a:lstStyle/>
          <a:p>
            <a:endParaRPr lang="pt-BR" sz="2800" u="sng" dirty="0" smtClean="0"/>
          </a:p>
          <a:p>
            <a:r>
              <a:rPr lang="pt-BR" sz="2800" u="sng" dirty="0" smtClean="0"/>
              <a:t>CONTATO</a:t>
            </a:r>
            <a:endParaRPr lang="pt-BR" sz="2800" u="sng" dirty="0" smtClean="0"/>
          </a:p>
          <a:p>
            <a:endParaRPr lang="pt-BR" sz="4000" smtClean="0"/>
          </a:p>
          <a:p>
            <a:r>
              <a:rPr lang="pt-BR" sz="4000" smtClean="0"/>
              <a:t>Dúvidas </a:t>
            </a:r>
            <a:r>
              <a:rPr lang="pt-BR" sz="4000" dirty="0" smtClean="0"/>
              <a:t>e Sugestões</a:t>
            </a:r>
          </a:p>
          <a:p>
            <a:pPr algn="just"/>
            <a:endParaRPr lang="pt-BR" sz="4000" dirty="0" smtClean="0"/>
          </a:p>
          <a:p>
            <a:r>
              <a:rPr lang="pt-BR" sz="4000" dirty="0" smtClean="0"/>
              <a:t>Mauricio </a:t>
            </a:r>
            <a:r>
              <a:rPr lang="pt-BR" sz="4000" dirty="0" err="1" smtClean="0"/>
              <a:t>Dagnoni</a:t>
            </a:r>
            <a:endParaRPr lang="pt-BR" sz="4000" dirty="0" smtClean="0"/>
          </a:p>
          <a:p>
            <a:r>
              <a:rPr lang="pt-BR" sz="4000" dirty="0" smtClean="0"/>
              <a:t>e-mail: assessoria@riodasantas.sc.gov.br</a:t>
            </a:r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just"/>
            <a:endParaRPr lang="pt-BR" sz="4000" dirty="0" smtClean="0"/>
          </a:p>
          <a:p>
            <a:pPr algn="just"/>
            <a:endParaRPr lang="pt-BR" sz="4000" dirty="0" smtClean="0"/>
          </a:p>
          <a:p>
            <a:pPr algn="just"/>
            <a:endParaRPr lang="pt-BR" sz="4000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65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90" y="552182"/>
            <a:ext cx="864296" cy="103862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4816" y="552182"/>
            <a:ext cx="9553184" cy="103862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ESTADO DE SANTA CATARINA</a:t>
            </a:r>
            <a:br>
              <a:rPr lang="pt-BR" sz="3600" b="1" dirty="0" smtClean="0"/>
            </a:br>
            <a:r>
              <a:rPr lang="pt-BR" sz="3600" b="1" dirty="0" smtClean="0"/>
              <a:t>MUNICÍPIO DE RIO DAS ANTAS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6" y="1753643"/>
            <a:ext cx="9553184" cy="4772417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Evolução da Receita</a:t>
            </a:r>
          </a:p>
          <a:p>
            <a:pPr algn="just"/>
            <a:endParaRPr lang="pt-BR" sz="40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37" y="2116899"/>
            <a:ext cx="11210795" cy="454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26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7073</Words>
  <Application>Microsoft Office PowerPoint</Application>
  <PresentationFormat>Widescreen</PresentationFormat>
  <Paragraphs>3461</Paragraphs>
  <Slides>87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87</vt:i4>
      </vt:variant>
    </vt:vector>
  </HeadingPairs>
  <TitlesOfParts>
    <vt:vector size="92" baseType="lpstr">
      <vt:lpstr>Arial</vt:lpstr>
      <vt:lpstr>Calibri</vt:lpstr>
      <vt:lpstr>Calibri Light</vt:lpstr>
      <vt:lpstr>Wingdings</vt:lpstr>
      <vt:lpstr>Tema do Office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  <vt:lpstr>ESTADO DE SANTA CATARINA MUNICÍPIO DE RIO DAS ANTAS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 DE SANTA CATARINA MUNICÍPIO DE RIO DAS ANTAS</dc:title>
  <dc:creator>User</dc:creator>
  <cp:lastModifiedBy>User</cp:lastModifiedBy>
  <cp:revision>54</cp:revision>
  <cp:lastPrinted>2021-08-27T11:19:19Z</cp:lastPrinted>
  <dcterms:created xsi:type="dcterms:W3CDTF">2021-08-26T17:04:38Z</dcterms:created>
  <dcterms:modified xsi:type="dcterms:W3CDTF">2021-08-27T14:26:53Z</dcterms:modified>
</cp:coreProperties>
</file>