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00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58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30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40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70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40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72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50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32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13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237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BCDBA-40D5-4BE7-8A23-21F3D9225340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6FA7E-397C-4708-AABC-33F1351C0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49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ssessoria@riodasantas.sc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300" b="1" dirty="0"/>
              <a:t>ESTADO DE SANTA CATARINA</a:t>
            </a:r>
            <a:r>
              <a:rPr lang="pt-BR" sz="5300" dirty="0"/>
              <a:t/>
            </a:r>
            <a:br>
              <a:rPr lang="pt-BR" sz="5300" dirty="0"/>
            </a:br>
            <a:r>
              <a:rPr lang="pt-BR" sz="5300" b="1" dirty="0" smtClean="0"/>
              <a:t>MUNICÍPIO </a:t>
            </a:r>
            <a:r>
              <a:rPr lang="pt-BR" sz="5300" b="1" dirty="0"/>
              <a:t>DE RIO DAS ANTAS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4800" b="1" dirty="0" smtClean="0"/>
              <a:t>PLANO PLURIANUAL – PPA</a:t>
            </a:r>
          </a:p>
          <a:p>
            <a:r>
              <a:rPr lang="pt-BR" sz="4800" b="1" dirty="0" smtClean="0"/>
              <a:t>2022-2025</a:t>
            </a:r>
            <a:endParaRPr lang="pt-BR" sz="4800" b="1" dirty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67" y="1340285"/>
            <a:ext cx="1162963" cy="10760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4727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50937"/>
            <a:ext cx="10515600" cy="5726026"/>
          </a:xfrm>
        </p:spPr>
        <p:txBody>
          <a:bodyPr/>
          <a:lstStyle/>
          <a:p>
            <a:pPr algn="just"/>
            <a:r>
              <a:rPr lang="pt-BR" dirty="0"/>
              <a:t>Art. 5º. Os programas são compostos por indicadores de desempenho, objetivos e valores para os quatro exercícios. </a:t>
            </a:r>
          </a:p>
          <a:p>
            <a:pPr marL="0" indent="0" algn="just">
              <a:buNone/>
            </a:pPr>
            <a:r>
              <a:rPr lang="pt-BR" dirty="0" smtClean="0"/>
              <a:t>	§ </a:t>
            </a:r>
            <a:r>
              <a:rPr lang="pt-BR" dirty="0"/>
              <a:t>1º. O Indicador é um instrumento que permite identificar e aferir, periodicamente, aspectos relacionados a um Programa, auxiliando o seu monitoramento e a sua avaliação, sendo sua perspectiva de evolução demonstrada pelas metas. </a:t>
            </a:r>
          </a:p>
          <a:p>
            <a:pPr marL="0" indent="0" algn="just">
              <a:buNone/>
            </a:pPr>
            <a:r>
              <a:rPr lang="pt-BR" dirty="0" smtClean="0"/>
              <a:t>	§ </a:t>
            </a:r>
            <a:r>
              <a:rPr lang="pt-BR" dirty="0"/>
              <a:t>2º. O Objetivo expressa o que deve ser feito, refletindo as situações a serem alteradas e tem como atributos: </a:t>
            </a:r>
          </a:p>
          <a:p>
            <a:pPr marL="0" indent="0" algn="just">
              <a:buNone/>
            </a:pPr>
            <a:r>
              <a:rPr lang="pt-BR" dirty="0" smtClean="0"/>
              <a:t>	I </a:t>
            </a:r>
            <a:r>
              <a:rPr lang="pt-BR" dirty="0"/>
              <a:t>– Órgão e Unidade Responsável: é aquele cujas atribuições mais contribuem para a implementação do objetivo; </a:t>
            </a:r>
          </a:p>
          <a:p>
            <a:pPr marL="0" indent="0" algn="just">
              <a:buNone/>
            </a:pPr>
            <a:r>
              <a:rPr lang="pt-BR" dirty="0" smtClean="0"/>
              <a:t>	II </a:t>
            </a:r>
            <a:r>
              <a:rPr lang="pt-BR" dirty="0"/>
              <a:t>– Meta: é uma medida do alcance do objetivo vinculada ao indicador de desempenho;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231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01041"/>
            <a:ext cx="10515600" cy="567592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Art. 6º. As codificações dos programas serão observadas nas leis de diretrizes orçamentárias, nas leis orçamentárias anuais e nos projetos que os modifiquem. 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Art. 7º. Integram o Plano Plurianual os seguintes anexos: </a:t>
            </a:r>
          </a:p>
          <a:p>
            <a:pPr marL="0" indent="0" algn="just">
              <a:buNone/>
            </a:pPr>
            <a:r>
              <a:rPr lang="pt-BR" dirty="0" smtClean="0"/>
              <a:t>	I </a:t>
            </a:r>
            <a:r>
              <a:rPr lang="pt-BR" dirty="0"/>
              <a:t>– Demonstrativo da previsão da receita para o quadriênio 2022-2025; e </a:t>
            </a:r>
          </a:p>
          <a:p>
            <a:pPr marL="0" indent="0" algn="just">
              <a:buNone/>
            </a:pPr>
            <a:r>
              <a:rPr lang="pt-BR" dirty="0" smtClean="0"/>
              <a:t>	II </a:t>
            </a:r>
            <a:r>
              <a:rPr lang="pt-BR" dirty="0"/>
              <a:t>– Demonstrativo dos Programas de Governo para o quadriênio 2022-2025.</a:t>
            </a:r>
          </a:p>
          <a:p>
            <a:pPr algn="just"/>
            <a:r>
              <a:rPr lang="pt-BR" dirty="0"/>
              <a:t>Art. 8º. O Plano Plurianual somente poderá ser alterado por lei específica para esta finalidade. </a:t>
            </a:r>
          </a:p>
          <a:p>
            <a:pPr algn="just"/>
            <a:r>
              <a:rPr lang="pt-BR" dirty="0"/>
              <a:t>Art. 9º. Os Programas constantes do Plano Plurianual estarão expressos nas leis de diretrizes orçamentárias, nas leis orçamentárias anuais e nas leis que as modifiquem.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1378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63463"/>
            <a:ext cx="10515600" cy="5713500"/>
          </a:xfrm>
        </p:spPr>
        <p:txBody>
          <a:bodyPr/>
          <a:lstStyle/>
          <a:p>
            <a:pPr algn="just"/>
            <a:r>
              <a:rPr lang="pt-BR" dirty="0"/>
              <a:t>Art. 10. Os Valores previstos no Plano Plurianual estão a preços correntes e serão automaticamente atualizados pelas leis de diretrizes orçamentárias e orçamentos anuais.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Art. 11. O Poder Executivo, para compatibilizar as alterações promovidas pelas leis orçamentárias anuais e pelas leis que as modifiquem, fica autorizado, por ato próprio a: </a:t>
            </a:r>
          </a:p>
          <a:p>
            <a:pPr marL="0" indent="0" algn="just">
              <a:buNone/>
            </a:pPr>
            <a:r>
              <a:rPr lang="pt-BR" dirty="0" smtClean="0"/>
              <a:t>	I </a:t>
            </a:r>
            <a:r>
              <a:rPr lang="pt-BR" dirty="0"/>
              <a:t>– incluir, excluir ou alterar: </a:t>
            </a:r>
          </a:p>
          <a:p>
            <a:pPr marL="0" indent="0" algn="just">
              <a:buNone/>
            </a:pPr>
            <a:r>
              <a:rPr lang="pt-BR" dirty="0" smtClean="0"/>
              <a:t>		a</a:t>
            </a:r>
            <a:r>
              <a:rPr lang="pt-BR" dirty="0"/>
              <a:t>) objetivos; </a:t>
            </a:r>
          </a:p>
          <a:p>
            <a:pPr marL="0" indent="0" algn="just">
              <a:buNone/>
            </a:pPr>
            <a:r>
              <a:rPr lang="pt-BR" dirty="0" smtClean="0"/>
              <a:t>		b</a:t>
            </a:r>
            <a:r>
              <a:rPr lang="pt-BR" dirty="0"/>
              <a:t>) os indicadores de desempenho; </a:t>
            </a:r>
          </a:p>
          <a:p>
            <a:pPr marL="0" indent="0" algn="just">
              <a:buNone/>
            </a:pPr>
            <a:r>
              <a:rPr lang="pt-BR" dirty="0" smtClean="0"/>
              <a:t>		c</a:t>
            </a:r>
            <a:r>
              <a:rPr lang="pt-BR" dirty="0"/>
              <a:t>) as Metas; </a:t>
            </a:r>
          </a:p>
          <a:p>
            <a:pPr marL="0" indent="0" algn="just">
              <a:buNone/>
            </a:pPr>
            <a:r>
              <a:rPr lang="pt-BR" dirty="0" smtClean="0"/>
              <a:t>		d</a:t>
            </a:r>
            <a:r>
              <a:rPr lang="pt-BR" dirty="0"/>
              <a:t>) o Órgão e a Unidade Responsável.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5137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63462"/>
            <a:ext cx="10515600" cy="6137753"/>
          </a:xfrm>
        </p:spPr>
        <p:txBody>
          <a:bodyPr>
            <a:normAutofit/>
          </a:bodyPr>
          <a:lstStyle/>
          <a:p>
            <a:r>
              <a:rPr lang="pt-BR" dirty="0"/>
              <a:t>Art. 12. A lei de diretrizes orçamentárias definirá anualmente e para cada exercício a forma de avaliação dos resultados dos Programas de Governo, conforme prevê a Lei Complementar n. 101, de 2000, art. 4º, inciso I, alínea “e”. 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r>
              <a:rPr lang="pt-BR" dirty="0"/>
              <a:t>Art. 13. O município manterá atualizado o Plano Plurianual e o divulgará no Portal Transparência, nos termos do art. 48 da Lei de Responsabilidade Fiscal.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r>
              <a:rPr lang="pt-BR" dirty="0"/>
              <a:t>Art. 14. Esta lei entrará em vigor na data de sua publicação.</a:t>
            </a:r>
          </a:p>
          <a:p>
            <a:pPr marL="0" indent="0">
              <a:buNone/>
            </a:pPr>
            <a:r>
              <a:rPr lang="pt-BR" b="1" dirty="0"/>
              <a:t>             	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		Rio das Antas, SC, </a:t>
            </a:r>
            <a:r>
              <a:rPr lang="pt-BR" dirty="0" err="1"/>
              <a:t>xx</a:t>
            </a:r>
            <a:r>
              <a:rPr lang="pt-BR" dirty="0"/>
              <a:t> de julho de </a:t>
            </a:r>
            <a:r>
              <a:rPr lang="pt-BR" dirty="0" smtClean="0"/>
              <a:t>2021</a:t>
            </a:r>
            <a:r>
              <a:rPr lang="pt-BR"/>
              <a:t/>
            </a:r>
            <a:br>
              <a:rPr lang="pt-BR"/>
            </a:b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11411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dirty="0" smtClean="0"/>
              <a:t>Dúvidas ou sugestões: </a:t>
            </a:r>
          </a:p>
          <a:p>
            <a:pPr marL="0" indent="0" algn="ctr">
              <a:buNone/>
            </a:pPr>
            <a:r>
              <a:rPr lang="pt-BR" dirty="0" smtClean="0"/>
              <a:t>Mauricio </a:t>
            </a:r>
            <a:r>
              <a:rPr lang="pt-BR" dirty="0" err="1" smtClean="0"/>
              <a:t>Dagnoni</a:t>
            </a:r>
            <a:endParaRPr lang="pt-BR" dirty="0" smtClean="0"/>
          </a:p>
          <a:p>
            <a:pPr marL="0" indent="0" algn="ctr">
              <a:buNone/>
            </a:pPr>
            <a:r>
              <a:rPr lang="pt-BR" dirty="0" smtClean="0">
                <a:hlinkClick r:id="rId2"/>
              </a:rPr>
              <a:t>assessoria@riodasantas.sc.gov.br</a:t>
            </a:r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r>
              <a:rPr lang="pt-BR" dirty="0"/>
              <a:t>Passa Apresentar </a:t>
            </a:r>
            <a:r>
              <a:rPr lang="pt-BR" dirty="0" smtClean="0"/>
              <a:t>Demonstrativos 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372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PLANO PLURIANUAL – PPA</a:t>
            </a:r>
            <a:br>
              <a:rPr lang="pt-BR" b="1" dirty="0" smtClean="0"/>
            </a:br>
            <a:r>
              <a:rPr lang="pt-BR" b="1" dirty="0" smtClean="0"/>
              <a:t>2022-2025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40285"/>
            <a:ext cx="10515600" cy="4836678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/>
              <a:t>O Plano Plurianual – PPA é o documento que define as prioridades do Governo para um período de 4 (quatro) anos, podendo ser revisado a cada ano.</a:t>
            </a:r>
          </a:p>
          <a:p>
            <a:pPr algn="just"/>
            <a:r>
              <a:rPr lang="pt-BR" sz="3200" dirty="0" smtClean="0"/>
              <a:t>Nele consta o planejamento de como serão executadas as políticas para alcançar os resultados esperados ao bem estar da comunidade em diversas áreas.</a:t>
            </a:r>
          </a:p>
          <a:p>
            <a:pPr algn="just"/>
            <a:r>
              <a:rPr lang="pt-BR" sz="3200" dirty="0" smtClean="0"/>
              <a:t>O planejamento governamental é uma atividade permanente da administração pública, além de se constituir em função essencial do Estado.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1451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PLANO PLURIANUAL – PPA</a:t>
            </a:r>
            <a:br>
              <a:rPr lang="pt-BR" b="1" dirty="0" smtClean="0"/>
            </a:br>
            <a:r>
              <a:rPr lang="pt-BR" b="1" dirty="0" smtClean="0"/>
              <a:t>2022-2025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0539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 processo de planejamento compreende a escolha de políticas públicas capazes de combater os problemas enfrentados pela sociedade em um ambiente no qual os recursos (financeiros, organizacionais, informacionais e tecnológicos) são limitados.</a:t>
            </a:r>
          </a:p>
          <a:p>
            <a:pPr algn="just"/>
            <a:r>
              <a:rPr lang="pt-BR" dirty="0" smtClean="0"/>
              <a:t>É por meio do Planejamento que se definem os rumos pretendidos.</a:t>
            </a:r>
          </a:p>
          <a:p>
            <a:pPr algn="just"/>
            <a:r>
              <a:rPr lang="pt-BR" dirty="0" smtClean="0"/>
              <a:t>Estabelecer diretrizes, objetivos e metas para a administração pública é tarefa que combina aspectos políticos e técnicos. Nesse sentido, ainda que as diretrizes sejam fixadas pelos atores políticos, é indispensável que os compromissos a serem formalizados na Lei do PPA observem critérios, procedimentos legais e técnicos de forma a garantir viabilidade, confiabilidade e efetividade ao planejamento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674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PLANO PLURIANUAL – PPA</a:t>
            </a:r>
            <a:br>
              <a:rPr lang="pt-BR" b="1" dirty="0" smtClean="0"/>
            </a:br>
            <a:r>
              <a:rPr lang="pt-BR" b="1" dirty="0" smtClean="0"/>
              <a:t>2022-2025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PPA desta forma é a tradução contábil das prioridades e metas definidas pelo Governo, com regra definida pela Secretaria do Tesouro Nacional – STN.</a:t>
            </a:r>
          </a:p>
          <a:p>
            <a:pPr algn="just"/>
            <a:r>
              <a:rPr lang="pt-BR" dirty="0" smtClean="0"/>
              <a:t>O PPA deve apresentar:</a:t>
            </a:r>
          </a:p>
          <a:p>
            <a:pPr algn="just"/>
            <a:r>
              <a:rPr lang="pt-BR" dirty="0" smtClean="0"/>
              <a:t>Demonstrativo da Receita Consolidado (expectativa) – contabilmente é adicionado uma porcentagem inflacionária de 5% em cada ano;</a:t>
            </a:r>
          </a:p>
          <a:p>
            <a:pPr algn="just"/>
            <a:r>
              <a:rPr lang="pt-BR" dirty="0" smtClean="0"/>
              <a:t>Demonstrativo Detalhado Consolidado (Despesas por Programa); e</a:t>
            </a:r>
          </a:p>
          <a:p>
            <a:pPr algn="just"/>
            <a:r>
              <a:rPr lang="pt-BR" dirty="0" smtClean="0"/>
              <a:t> Demonstrativo Analítico Consolidado (Despesas por Ações). Cada programa é desmembrado em ações específicas.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449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PLANO PLURIANUAL – PPA</a:t>
            </a:r>
            <a:br>
              <a:rPr lang="pt-BR" b="1" dirty="0" smtClean="0"/>
            </a:br>
            <a:r>
              <a:rPr lang="pt-BR" b="1" dirty="0" smtClean="0"/>
              <a:t>2022-2025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Na realização do PPA o planejamento deve considerar a atual situação econômica regional, estadual e nacional, buscando prever estagnação, recessão ou crescimento a fim de não frustrar o alcance das metas estabelecidas.</a:t>
            </a:r>
          </a:p>
          <a:p>
            <a:pPr algn="just"/>
            <a:r>
              <a:rPr lang="pt-BR" dirty="0" smtClean="0"/>
              <a:t>As maiores fontes de arrecadação do Município provém do Fundo de Participação dos Município – FPM e do Imposto sobre Circulação de Mercadorias e Prestação de Serviços de transporte Interestadual e Intermunicipal e de Comunicação – ICMS</a:t>
            </a:r>
          </a:p>
          <a:p>
            <a:pPr algn="just"/>
            <a:r>
              <a:rPr lang="pt-BR" dirty="0" smtClean="0"/>
              <a:t>Devido a crescente delegação de serviços aos Municípios, é cada vez menor a capacidade de Investimentos (Despesas de Capital), hoje na média de 5% do Orçamento (1,5 milhão) ao ano.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408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u="sng" dirty="0"/>
              <a:t>MINUTA DO PROJETO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b="1" u="sng" dirty="0" err="1"/>
              <a:t>PROJETO</a:t>
            </a:r>
            <a:r>
              <a:rPr lang="pt-BR" sz="3600" b="1" u="sng" dirty="0"/>
              <a:t> DE LEI DO EXEC. N° </a:t>
            </a:r>
            <a:r>
              <a:rPr lang="pt-BR" sz="3600" b="1" u="sng" dirty="0" err="1"/>
              <a:t>xx</a:t>
            </a:r>
            <a:r>
              <a:rPr lang="pt-BR" sz="3600" b="1" u="sng" dirty="0"/>
              <a:t>/2021, DE </a:t>
            </a:r>
            <a:r>
              <a:rPr lang="pt-BR" sz="3600" b="1" u="sng" dirty="0" err="1"/>
              <a:t>xx</a:t>
            </a:r>
            <a:r>
              <a:rPr lang="pt-BR" sz="3600" b="1" u="sng" dirty="0"/>
              <a:t> DE JULHO DE 2021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4736470"/>
          </a:xfrm>
        </p:spPr>
        <p:txBody>
          <a:bodyPr/>
          <a:lstStyle/>
          <a:p>
            <a:pPr algn="just"/>
            <a:r>
              <a:rPr lang="pt-BR" dirty="0"/>
              <a:t>Art. 1º. Esta lei institui o Plano Plurianual (PPA) do município para o exercício de 2022 a 2025, em cumprimento do disposto no §1º do art. 165 da Constituição Federal e do art. 131, § 1º da Lei Orgânica Municipal. 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Art. 2º. O Plano Plurianual é o instrumento de planejamento governamental que define diretrizes, objetivos e metas da administração pública, com o propósito de viabilizar a implementação e a gestão das políticas públicas, convergir a dimensão estratégica da ação governamental e orientar a definição de prioridades.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770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u="sng" dirty="0" smtClean="0"/>
              <a:t>MINUTA DO PROJETO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u="sng" dirty="0" err="1" smtClean="0"/>
              <a:t>PROJETO</a:t>
            </a:r>
            <a:r>
              <a:rPr lang="pt-BR" sz="3200" b="1" u="sng" dirty="0" smtClean="0"/>
              <a:t> DE LEI DO EXEC. N° </a:t>
            </a:r>
            <a:r>
              <a:rPr lang="pt-BR" sz="3200" b="1" u="sng" dirty="0" err="1" smtClean="0"/>
              <a:t>xx</a:t>
            </a:r>
            <a:r>
              <a:rPr lang="pt-BR" sz="3200" b="1" u="sng" dirty="0" smtClean="0"/>
              <a:t>/2021, DE </a:t>
            </a:r>
            <a:r>
              <a:rPr lang="pt-BR" sz="3200" b="1" u="sng" dirty="0" err="1" smtClean="0"/>
              <a:t>xx</a:t>
            </a:r>
            <a:r>
              <a:rPr lang="pt-BR" sz="3200" b="1" u="sng" dirty="0" smtClean="0"/>
              <a:t> DE JULHO DE 2021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Art. 3º. O Plano Plurianual tem como diretrizes: </a:t>
            </a:r>
          </a:p>
          <a:p>
            <a:pPr marL="0" indent="0" algn="just">
              <a:buNone/>
            </a:pPr>
            <a:r>
              <a:rPr lang="pt-BR" dirty="0" smtClean="0"/>
              <a:t>	I </a:t>
            </a:r>
            <a:r>
              <a:rPr lang="pt-BR" dirty="0"/>
              <a:t>– valorização do cidadão-usuário como motivo de qualquer ação governamental; </a:t>
            </a:r>
          </a:p>
          <a:p>
            <a:pPr marL="0" indent="0" algn="just">
              <a:buNone/>
            </a:pPr>
            <a:r>
              <a:rPr lang="pt-BR" dirty="0" smtClean="0"/>
              <a:t>	II </a:t>
            </a:r>
            <a:r>
              <a:rPr lang="pt-BR" dirty="0"/>
              <a:t>– participação da sociedade na escolha de prioridades, acompanhamento e avaliação dos resultados; </a:t>
            </a:r>
          </a:p>
          <a:p>
            <a:pPr marL="0" indent="0" algn="just">
              <a:buNone/>
            </a:pPr>
            <a:r>
              <a:rPr lang="pt-BR" dirty="0" smtClean="0"/>
              <a:t>	III </a:t>
            </a:r>
            <a:r>
              <a:rPr lang="pt-BR" dirty="0"/>
              <a:t>– forte ênfase nas ações que envolvem o desenvolvimento humano; </a:t>
            </a:r>
          </a:p>
          <a:p>
            <a:pPr marL="0" indent="0" algn="just">
              <a:buNone/>
            </a:pPr>
            <a:r>
              <a:rPr lang="pt-BR" dirty="0" smtClean="0"/>
              <a:t>	IV </a:t>
            </a:r>
            <a:r>
              <a:rPr lang="pt-BR" dirty="0"/>
              <a:t>– a excelência na gestão.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48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38411"/>
            <a:ext cx="10515600" cy="5738552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Art. 4º. O Plano Plurianual reflete as políticas públicas e organiza a atuação governamental por meio de programas, justificativa, objetivo, indicador, órgão/unidade, meta, iniciativas, produto, unidade de medida, meta física, valor global para os quatro exercícios e a fonte de recursos: </a:t>
            </a:r>
          </a:p>
          <a:p>
            <a:pPr marL="0" indent="0" algn="just">
              <a:buNone/>
            </a:pPr>
            <a:r>
              <a:rPr lang="pt-BR" dirty="0" smtClean="0"/>
              <a:t>	I </a:t>
            </a:r>
            <a:r>
              <a:rPr lang="pt-BR" dirty="0"/>
              <a:t>– programa: nome estratégico para organizar a ação governamental; </a:t>
            </a:r>
          </a:p>
          <a:p>
            <a:pPr marL="0" indent="0" algn="just">
              <a:buNone/>
            </a:pPr>
            <a:r>
              <a:rPr lang="pt-BR" dirty="0" smtClean="0"/>
              <a:t>	II </a:t>
            </a:r>
            <a:r>
              <a:rPr lang="pt-BR" dirty="0"/>
              <a:t>– Ações:</a:t>
            </a:r>
            <a:r>
              <a:rPr lang="pt-BR" b="1" dirty="0"/>
              <a:t> </a:t>
            </a:r>
            <a:r>
              <a:rPr lang="pt-BR" dirty="0"/>
              <a:t>o conjunto de procedimentos e trabalhos governamentais com vistas a execução do programa, e serão distribuídas através dos projetos e atividades a serem executadas no decorrer da vigência deste plano, e estabelece um elo entre o PPA, LDO e a LOA; </a:t>
            </a:r>
          </a:p>
          <a:p>
            <a:pPr marL="0" indent="0" algn="just">
              <a:buNone/>
            </a:pPr>
            <a:r>
              <a:rPr lang="pt-BR" dirty="0" smtClean="0"/>
              <a:t>	III </a:t>
            </a:r>
            <a:r>
              <a:rPr lang="pt-BR" dirty="0"/>
              <a:t>– objetivo: reflete o resultado esperado com a instituição do programa: </a:t>
            </a:r>
          </a:p>
          <a:p>
            <a:pPr marL="0" indent="0" algn="just">
              <a:buNone/>
            </a:pPr>
            <a:r>
              <a:rPr lang="pt-BR" dirty="0" smtClean="0"/>
              <a:t>	IV </a:t>
            </a:r>
            <a:r>
              <a:rPr lang="pt-BR" dirty="0"/>
              <a:t>– indicador: parâmetro utilizado que permite o acompanhamento da evolução do programa; </a:t>
            </a:r>
          </a:p>
          <a:p>
            <a:pPr marL="0" indent="0" algn="just">
              <a:buNone/>
            </a:pPr>
            <a:r>
              <a:rPr lang="pt-BR" dirty="0" smtClean="0"/>
              <a:t>	V </a:t>
            </a:r>
            <a:r>
              <a:rPr lang="pt-BR" dirty="0"/>
              <a:t>– órgão/unidade: responsável pela execução do programa;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5201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6645"/>
          </a:xfrm>
        </p:spPr>
        <p:txBody>
          <a:bodyPr>
            <a:normAutofit/>
          </a:bodyPr>
          <a:lstStyle/>
          <a:p>
            <a:r>
              <a:rPr lang="pt-BR" sz="2000" dirty="0" smtClean="0"/>
              <a:t>Continuação do art. 4º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51770"/>
            <a:ext cx="10515600" cy="53251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	VI </a:t>
            </a:r>
            <a:r>
              <a:rPr lang="pt-BR" dirty="0"/>
              <a:t>– meta: é uma medida para alcançar o objetivo, podendo ser de natureza quantitativa ou qualitativa; </a:t>
            </a:r>
          </a:p>
          <a:p>
            <a:pPr marL="0" indent="0" algn="just">
              <a:buNone/>
            </a:pPr>
            <a:r>
              <a:rPr lang="pt-BR" dirty="0" smtClean="0"/>
              <a:t>	VII </a:t>
            </a:r>
            <a:r>
              <a:rPr lang="pt-BR" dirty="0"/>
              <a:t>– Público Alvo: segmento da sociedade com determinadas características em comum (idade, sexo, profissão, interesses etc.), ao qual se dirige o programa de governo; </a:t>
            </a:r>
          </a:p>
          <a:p>
            <a:pPr marL="0" indent="0" algn="just">
              <a:buNone/>
            </a:pPr>
            <a:r>
              <a:rPr lang="pt-BR" dirty="0" smtClean="0"/>
              <a:t>	VIII </a:t>
            </a:r>
            <a:r>
              <a:rPr lang="pt-BR" dirty="0"/>
              <a:t>– unidade medida: são as representações das grandezas físicas para quantificar uma matéria; </a:t>
            </a:r>
          </a:p>
          <a:p>
            <a:pPr marL="0" indent="0" algn="just">
              <a:buNone/>
            </a:pPr>
            <a:r>
              <a:rPr lang="pt-BR" dirty="0" smtClean="0"/>
              <a:t>	IX </a:t>
            </a:r>
            <a:r>
              <a:rPr lang="pt-BR" dirty="0"/>
              <a:t>– meta física: indica uma quantidade de se almeja alcançar; </a:t>
            </a:r>
          </a:p>
          <a:p>
            <a:pPr marL="0" indent="0" algn="just">
              <a:buNone/>
            </a:pPr>
            <a:r>
              <a:rPr lang="pt-BR" dirty="0" smtClean="0"/>
              <a:t>	X </a:t>
            </a:r>
            <a:r>
              <a:rPr lang="pt-BR" dirty="0"/>
              <a:t>– valor: quantifica de forma monetária o gasto que será realizado; </a:t>
            </a:r>
          </a:p>
          <a:p>
            <a:pPr marL="0" indent="0" algn="just">
              <a:buNone/>
            </a:pPr>
            <a:r>
              <a:rPr lang="pt-BR" dirty="0" smtClean="0"/>
              <a:t>	XI </a:t>
            </a:r>
            <a:r>
              <a:rPr lang="pt-BR" dirty="0"/>
              <a:t>– fonte de recursos: estabelece a origem dos recursos para fazer frente ao gasto público.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017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757</Words>
  <Application>Microsoft Office PowerPoint</Application>
  <PresentationFormat>Widescreen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ESTADO DE SANTA CATARINA MUNICÍPIO DE RIO DAS ANTAS </vt:lpstr>
      <vt:lpstr>PLANO PLURIANUAL – PPA 2022-2025 </vt:lpstr>
      <vt:lpstr>PLANO PLURIANUAL – PPA 2022-2025</vt:lpstr>
      <vt:lpstr>PLANO PLURIANUAL – PPA 2022-2025</vt:lpstr>
      <vt:lpstr>PLANO PLURIANUAL – PPA 2022-2025</vt:lpstr>
      <vt:lpstr>MINUTA DO PROJETO PROJETO DE LEI DO EXEC. N° xx/2021, DE xx DE JULHO DE 2021 </vt:lpstr>
      <vt:lpstr>MINUTA DO PROJETO PROJETO DE LEI DO EXEC. N° xx/2021, DE xx DE JULHO DE 2021</vt:lpstr>
      <vt:lpstr>Apresentação do PowerPoint</vt:lpstr>
      <vt:lpstr>Continuação do art. 4º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 DE SANTA CATARINA MUNICÍPIO DE RIO DAS ANTAS</dc:title>
  <dc:creator>User</dc:creator>
  <cp:lastModifiedBy>User</cp:lastModifiedBy>
  <cp:revision>8</cp:revision>
  <dcterms:created xsi:type="dcterms:W3CDTF">2021-07-22T19:56:14Z</dcterms:created>
  <dcterms:modified xsi:type="dcterms:W3CDTF">2021-07-23T13:32:22Z</dcterms:modified>
</cp:coreProperties>
</file>