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A6C5-81F5-4803-934E-13BC71BDF238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B0C-8D3B-4EE0-BE37-E49C17B46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96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A6C5-81F5-4803-934E-13BC71BDF238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B0C-8D3B-4EE0-BE37-E49C17B46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68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A6C5-81F5-4803-934E-13BC71BDF238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B0C-8D3B-4EE0-BE37-E49C17B46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43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A6C5-81F5-4803-934E-13BC71BDF238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B0C-8D3B-4EE0-BE37-E49C17B46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7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A6C5-81F5-4803-934E-13BC71BDF238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B0C-8D3B-4EE0-BE37-E49C17B46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05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A6C5-81F5-4803-934E-13BC71BDF238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B0C-8D3B-4EE0-BE37-E49C17B46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45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A6C5-81F5-4803-934E-13BC71BDF238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B0C-8D3B-4EE0-BE37-E49C17B46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68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A6C5-81F5-4803-934E-13BC71BDF238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B0C-8D3B-4EE0-BE37-E49C17B46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5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A6C5-81F5-4803-934E-13BC71BDF238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B0C-8D3B-4EE0-BE37-E49C17B46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26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A6C5-81F5-4803-934E-13BC71BDF238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B0C-8D3B-4EE0-BE37-E49C17B46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0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A6C5-81F5-4803-934E-13BC71BDF238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6B0C-8D3B-4EE0-BE37-E49C17B46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69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A6C5-81F5-4803-934E-13BC71BDF238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6B0C-8D3B-4EE0-BE37-E49C17B46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99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54264"/>
            <a:ext cx="10515600" cy="1325563"/>
          </a:xfrm>
        </p:spPr>
        <p:txBody>
          <a:bodyPr>
            <a:normAutofit/>
          </a:bodyPr>
          <a:lstStyle/>
          <a:p>
            <a:r>
              <a:rPr lang="pt-BR" smtClean="0"/>
              <a:t>            MUNICÍPIO </a:t>
            </a:r>
            <a:r>
              <a:rPr lang="pt-BR" dirty="0" smtClean="0"/>
              <a:t>DE RIO DAS ANTAS</a:t>
            </a:r>
            <a:br>
              <a:rPr lang="pt-BR" dirty="0" smtClean="0"/>
            </a:br>
            <a:r>
              <a:rPr lang="pt-BR" dirty="0" smtClean="0"/>
              <a:t>                2ª AUDIÊNCIA PÚBLICA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38200" y="2802654"/>
            <a:ext cx="10515600" cy="3134683"/>
          </a:xfrm>
        </p:spPr>
        <p:txBody>
          <a:bodyPr/>
          <a:lstStyle/>
          <a:p>
            <a:endParaRPr lang="pt-BR" dirty="0" smtClean="0"/>
          </a:p>
          <a:p>
            <a:pPr marL="0" indent="0" algn="ctr">
              <a:buNone/>
            </a:pPr>
            <a:r>
              <a:rPr lang="pt-BR" sz="3500" dirty="0" smtClean="0"/>
              <a:t>Proposta de Expansão do Perímetro Urbano - ZEP</a:t>
            </a:r>
            <a:endParaRPr lang="pt-BR" sz="3500" dirty="0"/>
          </a:p>
          <a:p>
            <a:pPr algn="ctr"/>
            <a:endParaRPr lang="pt-BR" sz="3500" dirty="0" smtClean="0"/>
          </a:p>
          <a:p>
            <a:pPr marL="0" indent="0" algn="ctr">
              <a:buNone/>
            </a:pPr>
            <a:r>
              <a:rPr lang="pt-BR" sz="3500" dirty="0" smtClean="0"/>
              <a:t>Trecho Distrito de </a:t>
            </a:r>
            <a:r>
              <a:rPr lang="pt-BR" sz="3500" dirty="0" err="1" smtClean="0"/>
              <a:t>Ipoméia</a:t>
            </a:r>
            <a:r>
              <a:rPr lang="pt-BR" sz="3500" dirty="0" smtClean="0"/>
              <a:t> – Rodovia Estadual SC 135</a:t>
            </a:r>
            <a:endParaRPr lang="pt-BR" sz="3500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16" y="1279279"/>
            <a:ext cx="990666" cy="1075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/>
              <a:t>LEI COMPLEMENTAR Nº 51, DE 06/05/2004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Art.8º - O Plano deverá ser objeto permanentemente de </a:t>
            </a:r>
            <a:r>
              <a:rPr lang="pt-BR" dirty="0" smtClean="0"/>
              <a:t>análises</a:t>
            </a:r>
            <a:r>
              <a:rPr lang="pt-BR" dirty="0"/>
              <a:t>, reavaliações e revisões , sendo que as revisões periódicas mais abrangentes  ocorrerão em ciclos mais longos, sem data fixa e serão determinadas pela necessidade a partir de estudos desenvolvidos pelo Órgão de Planejamento do Município</a:t>
            </a:r>
            <a:r>
              <a:rPr lang="pt-BR" i="1" dirty="0"/>
              <a:t>.(</a:t>
            </a:r>
            <a:r>
              <a:rPr lang="pt-BR" i="1" dirty="0" err="1"/>
              <a:t>Red.Alterada</a:t>
            </a:r>
            <a:r>
              <a:rPr lang="pt-BR" i="1" dirty="0"/>
              <a:t> pela Lei Compl.114, de 25/08/2014).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948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53432"/>
            <a:ext cx="10515600" cy="1072193"/>
          </a:xfrm>
        </p:spPr>
        <p:txBody>
          <a:bodyPr>
            <a:normAutofit fontScale="90000"/>
          </a:bodyPr>
          <a:lstStyle/>
          <a:p>
            <a:r>
              <a:rPr lang="pt-BR" b="1" u="sng" dirty="0" smtClean="0"/>
              <a:t>LEI COMPLEMENTAR Nº  53,  DE 19 DE MAIO DE 2004.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DISPÕE </a:t>
            </a:r>
            <a:r>
              <a:rPr lang="pt-BR" dirty="0"/>
              <a:t>SOBRE O USO E OCUPAÇÃO DO SOLO URBANO (</a:t>
            </a:r>
            <a:r>
              <a:rPr lang="pt-BR" b="1" dirty="0"/>
              <a:t>ZONEAMENTO</a:t>
            </a:r>
            <a:r>
              <a:rPr lang="pt-BR" dirty="0"/>
              <a:t>) DA SEDE DO MUNICÍPIO DE RIO DAS ANTAS E DA SEDE DO DISTRITO </a:t>
            </a:r>
            <a:r>
              <a:rPr lang="pt-BR" dirty="0" smtClean="0"/>
              <a:t>DE IPOMÉIA </a:t>
            </a:r>
            <a:r>
              <a:rPr lang="pt-BR" dirty="0"/>
              <a:t>E DÁ OUTRAS PROVIDÊNCIAS</a:t>
            </a:r>
            <a:r>
              <a:rPr lang="pt-BR" dirty="0" smtClean="0"/>
              <a:t>.</a:t>
            </a:r>
          </a:p>
          <a:p>
            <a:pPr algn="just"/>
            <a:r>
              <a:rPr lang="pt-BR" b="1" dirty="0"/>
              <a:t>Art. 3º</a:t>
            </a:r>
            <a:r>
              <a:rPr lang="pt-BR" dirty="0"/>
              <a:t> – Para efeito de aplicação da presente Lei, são adotadas as seguintes definições</a:t>
            </a:r>
            <a:r>
              <a:rPr lang="pt-BR" dirty="0" smtClean="0"/>
              <a:t>:</a:t>
            </a:r>
          </a:p>
          <a:p>
            <a:pPr algn="just"/>
            <a:r>
              <a:rPr lang="pt-BR" b="1" dirty="0"/>
              <a:t>§ 1º</a:t>
            </a:r>
            <a:r>
              <a:rPr lang="pt-BR" dirty="0"/>
              <a:t> - Zoneamento é a divisão da área do Perímetro Urbano da Sede do Município  e da Sede do Distrito de </a:t>
            </a:r>
            <a:r>
              <a:rPr lang="pt-BR" dirty="0" err="1"/>
              <a:t>Ipoméia</a:t>
            </a:r>
            <a:r>
              <a:rPr lang="pt-BR" dirty="0"/>
              <a:t> em zonas para as quais são definidos os usos e os parâmetros de ocupação do solo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(...)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2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/>
          <a:lstStyle/>
          <a:p>
            <a:r>
              <a:rPr lang="pt-BR" dirty="0" smtClean="0"/>
              <a:t>CONTINUAÇÃO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64712"/>
            <a:ext cx="10515600" cy="5112251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/>
              <a:t>§ 4º</a:t>
            </a:r>
            <a:r>
              <a:rPr lang="pt-BR" dirty="0"/>
              <a:t> - Das Zonas, segundo o uso predominante:</a:t>
            </a:r>
          </a:p>
          <a:p>
            <a:pPr lvl="0"/>
            <a:r>
              <a:rPr lang="pt-BR" dirty="0" smtClean="0"/>
              <a:t>Zona </a:t>
            </a:r>
            <a:r>
              <a:rPr lang="pt-BR" dirty="0"/>
              <a:t>Mista: </a:t>
            </a:r>
          </a:p>
          <a:p>
            <a:pPr marL="0" lvl="0" indent="0">
              <a:buNone/>
            </a:pPr>
            <a:r>
              <a:rPr lang="pt-BR" dirty="0"/>
              <a:t>São áreas onde se concentram predominantemente atividades comerciais e de prestação de serviços, especializados ou não. Os demais usos são considerados complementares do espaço.</a:t>
            </a:r>
          </a:p>
          <a:p>
            <a:pPr marL="0" indent="0">
              <a:buNone/>
            </a:pPr>
            <a:r>
              <a:rPr lang="pt-BR" dirty="0" smtClean="0"/>
              <a:t>	ZMD </a:t>
            </a:r>
            <a:r>
              <a:rPr lang="pt-BR" dirty="0"/>
              <a:t>– Zona Mista Diversificada;</a:t>
            </a:r>
          </a:p>
          <a:p>
            <a:pPr marL="0" indent="0">
              <a:buNone/>
            </a:pPr>
            <a:r>
              <a:rPr lang="pt-BR" dirty="0" smtClean="0"/>
              <a:t>	ZMC </a:t>
            </a:r>
            <a:r>
              <a:rPr lang="pt-BR" dirty="0"/>
              <a:t>– Zona Mista Comercial.</a:t>
            </a:r>
          </a:p>
          <a:p>
            <a:pPr lvl="0"/>
            <a:r>
              <a:rPr lang="pt-BR" dirty="0" smtClean="0"/>
              <a:t>Zona </a:t>
            </a:r>
            <a:r>
              <a:rPr lang="pt-BR" dirty="0"/>
              <a:t>Residencial:</a:t>
            </a:r>
          </a:p>
          <a:p>
            <a:pPr marL="0" lvl="0" indent="0">
              <a:buNone/>
            </a:pPr>
            <a:r>
              <a:rPr lang="pt-BR" dirty="0"/>
              <a:t>São as áreas destinadas ao uso residencial unifamiliar, </a:t>
            </a:r>
            <a:r>
              <a:rPr lang="pt-BR" dirty="0" err="1"/>
              <a:t>multifamiliar</a:t>
            </a:r>
            <a:r>
              <a:rPr lang="pt-BR" dirty="0"/>
              <a:t>, coletivo e geminado, predominantemente. Os outros usos existentes nas zonas devem ser considerados como de apoio ou complementação.</a:t>
            </a:r>
          </a:p>
          <a:p>
            <a:pPr marL="0" indent="0">
              <a:buNone/>
            </a:pPr>
            <a:r>
              <a:rPr lang="pt-BR" dirty="0" smtClean="0"/>
              <a:t>	ZRB </a:t>
            </a:r>
            <a:r>
              <a:rPr lang="pt-BR" dirty="0"/>
              <a:t>– Zona Residencial de Baixa Densidade;</a:t>
            </a:r>
          </a:p>
          <a:p>
            <a:pPr marL="0" indent="0">
              <a:buNone/>
            </a:pPr>
            <a:r>
              <a:rPr lang="pt-BR" dirty="0" smtClean="0"/>
              <a:t>	ZRM </a:t>
            </a:r>
            <a:r>
              <a:rPr lang="pt-BR" dirty="0"/>
              <a:t>– Zona Residencial de Média Densidade.</a:t>
            </a:r>
          </a:p>
          <a:p>
            <a:pPr lvl="0"/>
            <a:r>
              <a:rPr lang="pt-BR" dirty="0" smtClean="0"/>
              <a:t>Zona </a:t>
            </a:r>
            <a:r>
              <a:rPr lang="pt-BR" dirty="0"/>
              <a:t>de Preservação Permanente:</a:t>
            </a:r>
          </a:p>
          <a:p>
            <a:pPr marL="0" lvl="0" indent="0">
              <a:buNone/>
            </a:pPr>
            <a:r>
              <a:rPr lang="pt-BR" dirty="0"/>
              <a:t>São áreas destinadas à proteção do Patrimônio Cultural, Histórico, Paisagístico, Arqueológico e Arquitetônico e Ambiental. </a:t>
            </a:r>
          </a:p>
          <a:p>
            <a:pPr marL="0" indent="0">
              <a:buNone/>
            </a:pPr>
            <a:r>
              <a:rPr lang="pt-BR" dirty="0" smtClean="0"/>
              <a:t>	ZPP </a:t>
            </a:r>
            <a:r>
              <a:rPr lang="pt-BR" dirty="0"/>
              <a:t>– Zona de Preservação Permanente.</a:t>
            </a:r>
          </a:p>
          <a:p>
            <a:r>
              <a:rPr lang="pt-BR" dirty="0" smtClean="0"/>
              <a:t>(...)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18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165"/>
          </a:xfrm>
        </p:spPr>
        <p:txBody>
          <a:bodyPr/>
          <a:lstStyle/>
          <a:p>
            <a:r>
              <a:rPr lang="pt-BR" dirty="0" smtClean="0"/>
              <a:t>CONTINUAÇÃO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02290"/>
            <a:ext cx="10515600" cy="507467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dirty="0"/>
              <a:t>Zona de Expansão Urbana:</a:t>
            </a:r>
          </a:p>
          <a:p>
            <a:pPr marL="0" lvl="0" indent="0">
              <a:buNone/>
            </a:pPr>
            <a:r>
              <a:rPr lang="pt-BR" dirty="0"/>
              <a:t>São áreas do perímetro urbano ainda não urbanizadas mas que apresentam condições de ocupação, respeitando-se as faixas de proteção.</a:t>
            </a:r>
          </a:p>
          <a:p>
            <a:pPr marL="0" indent="0">
              <a:buNone/>
            </a:pPr>
            <a:r>
              <a:rPr lang="pt-BR" dirty="0" smtClean="0"/>
              <a:t>	ZEU </a:t>
            </a:r>
            <a:r>
              <a:rPr lang="pt-BR" dirty="0"/>
              <a:t>– Zona de Expansão Urbana.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e)   Zona de Expansão do Perímetro Urbano:</a:t>
            </a:r>
          </a:p>
          <a:p>
            <a:pPr marL="0" lvl="0" indent="0">
              <a:buNone/>
            </a:pPr>
            <a:r>
              <a:rPr lang="pt-BR" dirty="0"/>
              <a:t>São áreas fora do perímetro urbano, urbanizadas ou não, que apresentam condições de ocupação, respeitando-se as faixas de proteção. </a:t>
            </a:r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b="1" dirty="0" smtClean="0"/>
              <a:t>ZEP </a:t>
            </a:r>
            <a:r>
              <a:rPr lang="pt-BR" b="1" dirty="0"/>
              <a:t>– Zona de Expansão do Perímetro Urbano.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lvl="0"/>
            <a:r>
              <a:rPr lang="pt-BR" dirty="0"/>
              <a:t>  Zona Industrial Fechada: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lvl="0"/>
            <a:r>
              <a:rPr lang="pt-BR" dirty="0"/>
              <a:t>Zona de Uso Especial.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2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9" y="212942"/>
            <a:ext cx="11173216" cy="6187858"/>
          </a:xfrm>
        </p:spPr>
      </p:pic>
    </p:spTree>
    <p:extLst>
      <p:ext uri="{BB962C8B-B14F-4D97-AF65-F5344CB8AC3E}">
        <p14:creationId xmlns:p14="http://schemas.microsoft.com/office/powerpoint/2010/main" val="39165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7" y="476250"/>
            <a:ext cx="10997852" cy="5700713"/>
          </a:xfrm>
        </p:spPr>
      </p:pic>
    </p:spTree>
    <p:extLst>
      <p:ext uri="{BB962C8B-B14F-4D97-AF65-F5344CB8AC3E}">
        <p14:creationId xmlns:p14="http://schemas.microsoft.com/office/powerpoint/2010/main" val="35525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90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Proposta 1 - ZEP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2" b="12740"/>
          <a:stretch/>
        </p:blipFill>
        <p:spPr bwMode="auto">
          <a:xfrm>
            <a:off x="964504" y="1164921"/>
            <a:ext cx="10283869" cy="5012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76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37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Proposta 2 – ZEP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4" b="12740"/>
          <a:stretch/>
        </p:blipFill>
        <p:spPr bwMode="auto">
          <a:xfrm>
            <a:off x="651354" y="964504"/>
            <a:ext cx="11135638" cy="5212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73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DISCUSSÃO/QUESTIONAMENTOS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Abertura dos debates, esclarecimento eventuais dúvidas, discussão sobre as propostas;</a:t>
            </a:r>
          </a:p>
          <a:p>
            <a:r>
              <a:rPr lang="pt-BR" dirty="0" smtClean="0"/>
              <a:t>Votação das Propostas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Constituição Federal de 1988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Artigo 182- "A política de desenvolvimento urbano, executada pelo poder público municipal, conforme diretrizes gerais fixadas em lei, tem por objetivo ordenar o pleno desenvolvimento das funções sociais da cidade e garantir o bem-estar de seus habitantes"</a:t>
            </a:r>
            <a:endParaRPr lang="pt-BR" dirty="0"/>
          </a:p>
          <a:p>
            <a:pPr algn="just"/>
            <a:r>
              <a:rPr lang="pt-BR" dirty="0"/>
              <a:t>atribuiu a todos os Municípios a competência para editar normas destinadas "a promover, no que couber, adequado ordenamento territorial, mediante planejamento e controle do uso, do parcelamento e da ocupação do solo urbano</a:t>
            </a:r>
          </a:p>
        </p:txBody>
      </p:sp>
    </p:spTree>
    <p:extLst>
      <p:ext uri="{BB962C8B-B14F-4D97-AF65-F5344CB8AC3E}">
        <p14:creationId xmlns:p14="http://schemas.microsoft.com/office/powerpoint/2010/main" val="14396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Estatuto da Cidade – Lei Federal 10.257/2001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As diretrizes gerais previstas no caput do artigo 182, hoje, estão disciplinadas na Lei 10257/2001 (Estatuto da Cidade), e dentre elas, estão as ligadas a políticas públicas de desenvolvimento urbano, tais como: </a:t>
            </a:r>
            <a:endParaRPr lang="pt-BR" dirty="0" smtClean="0"/>
          </a:p>
          <a:p>
            <a:pPr algn="just"/>
            <a:r>
              <a:rPr lang="pt-BR" dirty="0" smtClean="0"/>
              <a:t>respeito </a:t>
            </a:r>
            <a:r>
              <a:rPr lang="pt-BR" dirty="0"/>
              <a:t>e manutenção de um ambiente ecologicamente saudável; </a:t>
            </a:r>
            <a:endParaRPr lang="pt-BR" dirty="0" smtClean="0"/>
          </a:p>
          <a:p>
            <a:pPr algn="just"/>
            <a:r>
              <a:rPr lang="pt-BR" dirty="0" smtClean="0"/>
              <a:t>garantias </a:t>
            </a:r>
            <a:r>
              <a:rPr lang="pt-BR" dirty="0"/>
              <a:t>de direito a uma cidade sustentável, à moradia urbana, ao saneamento ambiental, à infraestrutura urbana, transporte, dentre outros.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1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Estatuto da Cidade – Lei Federal 10.257/2001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sz="3300" dirty="0"/>
              <a:t>O Estatuto da Cidade dispõe também no seu artigo 42 B que, os Municípios que queiram ampliar o seu perímetro urbano devem elaborar projeto específico que contenha, no mínimo: </a:t>
            </a:r>
            <a:r>
              <a:rPr lang="pt-BR" sz="3300" b="1" dirty="0"/>
              <a:t>a)</a:t>
            </a:r>
            <a:r>
              <a:rPr lang="pt-BR" sz="3300" dirty="0"/>
              <a:t> demarcação de novo perímetro urbano; </a:t>
            </a:r>
            <a:r>
              <a:rPr lang="pt-BR" sz="3300" b="1" dirty="0"/>
              <a:t>b) </a:t>
            </a:r>
            <a:r>
              <a:rPr lang="pt-BR" sz="3300" dirty="0"/>
              <a:t>delimitação dos trechos com restrições a urbanização e dos trechos sujeitos a controle especial em função de ameaça de desastres naturais; </a:t>
            </a:r>
            <a:r>
              <a:rPr lang="pt-BR" sz="3300" b="1" dirty="0"/>
              <a:t>c) </a:t>
            </a:r>
            <a:r>
              <a:rPr lang="pt-BR" sz="3300" dirty="0"/>
              <a:t>definição de diretrizes específicas e de áreas que serão utilizadas para infraestrutura, sistema viário, equipamentos e instalações públicas, urbanas e sociais; </a:t>
            </a:r>
            <a:r>
              <a:rPr lang="pt-BR" sz="3300" b="1" dirty="0"/>
              <a:t>d)</a:t>
            </a:r>
            <a:r>
              <a:rPr lang="pt-BR" sz="3300" dirty="0"/>
              <a:t> definição de parâmetros de parcelamento, uso e ocupação do solo, de modo a promover a diversidade de usos e contribuir para a geração de emprego e renda; </a:t>
            </a:r>
            <a:r>
              <a:rPr lang="pt-BR" sz="3300" b="1" dirty="0"/>
              <a:t>e)</a:t>
            </a:r>
            <a:r>
              <a:rPr lang="pt-BR" sz="3300" dirty="0"/>
              <a:t>  previsão de áreas para habitação de interesse social por  meio da demarcação de zonas especiais de interesse social e de outros instrumentos de política urbana, quando o uso habitacional for permitido; </a:t>
            </a:r>
            <a:r>
              <a:rPr lang="pt-BR" sz="3300" b="1" dirty="0"/>
              <a:t>f) </a:t>
            </a:r>
            <a:r>
              <a:rPr lang="pt-BR" sz="3300" dirty="0"/>
              <a:t>definição de diretrizes e instrumentos específicos para proteção ambiental e do patrimônio histórico e cultural e; </a:t>
            </a:r>
            <a:r>
              <a:rPr lang="pt-BR" sz="3300" b="1" dirty="0"/>
              <a:t>g) </a:t>
            </a:r>
            <a:r>
              <a:rPr lang="pt-BR" sz="3300" dirty="0"/>
              <a:t>definição de mecanismos para garantir a justa distribuição dos ônus e benefícios decorrentes do processo de urbanização do território de expansão urbana e a recuperação para a coletividade da valorização imobiliária resultante da ação do Poder Público.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772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Quando o Município estende seu espaço urbano territorial, evidentemente, ele transforma uma área rural em área urbana. </a:t>
            </a:r>
            <a:r>
              <a:rPr lang="pt-BR" dirty="0" smtClean="0"/>
              <a:t>Existe </a:t>
            </a:r>
            <a:r>
              <a:rPr lang="pt-BR" dirty="0"/>
              <a:t>uma série de diretrizes à serem observadas pelo Município, tais como: realizar obras de infraestrutura com calçamentos, luz, rede de esgoto, utilização racional e adequada dos recursos naturais disponíveis, estudos de manutenção de um equilíbrio ecológico, enfim, dar garantia de uma cidade sustentável com acesso à moradia urbana.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54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63671"/>
            <a:ext cx="10515600" cy="5613292"/>
          </a:xfrm>
        </p:spPr>
        <p:txBody>
          <a:bodyPr/>
          <a:lstStyle/>
          <a:p>
            <a:r>
              <a:rPr lang="pt-BR" dirty="0"/>
              <a:t>No entanto, no meio desse núcleo urbano expandido, podem ainda existir imóveis rurais e que queiram permanecer como tal.  O critério de conceituação de imóvel rural e de sua diferenciação para imóveis urbanos se dá pela </a:t>
            </a:r>
            <a:r>
              <a:rPr lang="pt-BR" b="1" dirty="0"/>
              <a:t>destinação do imóvel</a:t>
            </a:r>
            <a:r>
              <a:rPr lang="pt-BR" dirty="0" smtClean="0"/>
              <a:t>.</a:t>
            </a:r>
          </a:p>
          <a:p>
            <a:r>
              <a:rPr lang="pt-BR" dirty="0"/>
              <a:t>Imóveis rurais são aqueles </a:t>
            </a:r>
            <a:r>
              <a:rPr lang="pt-BR" dirty="0" smtClean="0"/>
              <a:t>que</a:t>
            </a:r>
            <a:r>
              <a:rPr lang="pt-BR" dirty="0"/>
              <a:t>, independente de sua localização, realizam </a:t>
            </a:r>
            <a:r>
              <a:rPr lang="pt-BR" b="1" dirty="0"/>
              <a:t>atividade extrativa, pecuária, agrícola ou agroindustrial</a:t>
            </a:r>
            <a:r>
              <a:rPr lang="pt-BR" dirty="0"/>
              <a:t>. Seu conceito legal está previsto no artigo 4°, I da Lei 4504/1964 (Estatuto da Terra). Então, </a:t>
            </a:r>
            <a:r>
              <a:rPr lang="pt-BR" b="1" dirty="0"/>
              <a:t>é perfeitamente possível </a:t>
            </a:r>
            <a:r>
              <a:rPr lang="pt-BR" dirty="0"/>
              <a:t>existirem imóveis rurais </a:t>
            </a:r>
            <a:r>
              <a:rPr lang="pt-BR" b="1" dirty="0"/>
              <a:t>em áreas urbanas ou de expansão urbana </a:t>
            </a:r>
            <a:r>
              <a:rPr lang="pt-BR" dirty="0"/>
              <a:t>e é direito do proprietário permanecer como tal.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3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DESCARACTERIZAÇÃO PARA FINS URBANOS JUNTO AO INCRA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todos os imóveis rurais </a:t>
            </a:r>
            <a:r>
              <a:rPr lang="pt-BR" dirty="0" smtClean="0"/>
              <a:t>devem ter </a:t>
            </a:r>
            <a:r>
              <a:rPr lang="pt-BR" dirty="0"/>
              <a:t>o cadastro administrativo junto ao INCRA, sob pena do imóvel ficar indisponível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o seu cancelamento ou atualização cadastral (a depender da descaracterização abranger o imóvel todo ou não), também é obrigatório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Tal procedimento é prévio à efetiva transformação do imóvel rural em urbano junto à matrícula do imóvel na Serventia de Registros de Imóveis competente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Só poderá ser objeto de descaracterização aquele imóvel que perder a sua destinação rural, ou seja, não se destinar mais a exploração vegetativa, agrícola, pecuária ou agroindustrial.</a:t>
            </a:r>
          </a:p>
        </p:txBody>
      </p:sp>
    </p:spTree>
    <p:extLst>
      <p:ext uri="{BB962C8B-B14F-4D97-AF65-F5344CB8AC3E}">
        <p14:creationId xmlns:p14="http://schemas.microsoft.com/office/powerpoint/2010/main" val="237503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PLANO DIRETOR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5648"/>
            <a:ext cx="10515600" cy="5010411"/>
          </a:xfrm>
        </p:spPr>
        <p:txBody>
          <a:bodyPr>
            <a:normAutofit fontScale="77500" lnSpcReduction="20000"/>
          </a:bodyPr>
          <a:lstStyle/>
          <a:p>
            <a:r>
              <a:rPr lang="pt-BR" b="1" u="sng" dirty="0"/>
              <a:t>LEI COMPLEMENTAR Nº 51, DE 06/05/2004. </a:t>
            </a:r>
            <a:r>
              <a:rPr lang="pt-BR" dirty="0" smtClean="0"/>
              <a:t>INSTITUI </a:t>
            </a:r>
            <a:r>
              <a:rPr lang="pt-BR" dirty="0"/>
              <a:t>O PLANO FÍSICO E TERRITORIAL URBANO, DISPÕE SOBRE AS NORMAS, FIXA OBJETIVOS E DIRETRIZES URBANÍSTICAS DE RIO DAS ANTAS E DÁ OUTRAS PROVIDÊNCIAS</a:t>
            </a:r>
            <a:r>
              <a:rPr lang="pt-BR" dirty="0" smtClean="0"/>
              <a:t>.</a:t>
            </a:r>
          </a:p>
          <a:p>
            <a:pPr algn="just"/>
            <a:r>
              <a:rPr lang="pt-BR" b="1" dirty="0"/>
              <a:t>Art. 1º</a:t>
            </a:r>
            <a:r>
              <a:rPr lang="pt-BR" dirty="0"/>
              <a:t> -Fica Instituído o Plano Físico e Territorial Urbano  de</a:t>
            </a:r>
            <a:r>
              <a:rPr lang="pt-BR" b="1" dirty="0"/>
              <a:t> Rio das Antas </a:t>
            </a:r>
            <a:r>
              <a:rPr lang="pt-BR" dirty="0"/>
              <a:t>que obedecerá aos objetivos e diretrizes básicas desta Lei.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dirty="0"/>
              <a:t>§ 1º</a:t>
            </a:r>
            <a:r>
              <a:rPr lang="pt-BR" dirty="0"/>
              <a:t> - O Plano Físico  e Territorial Urbano de </a:t>
            </a:r>
            <a:r>
              <a:rPr lang="pt-BR" b="1" dirty="0"/>
              <a:t>Rio das Antas</a:t>
            </a:r>
            <a:r>
              <a:rPr lang="pt-BR" dirty="0"/>
              <a:t>, visa ordenar o espaço urbano ou de fins urbanos e de expansão urbana, com o objetivo de propiciar um desenvolvimento integrado, com aumento de qualidade de vida da população, dando melhores condições de desempenho às funções urbanas,  com menor custo social e ambiental.</a:t>
            </a:r>
          </a:p>
          <a:p>
            <a:pPr marL="0" indent="0" algn="just">
              <a:buNone/>
            </a:pPr>
            <a:r>
              <a:rPr lang="pt-BR" b="1" dirty="0"/>
              <a:t> </a:t>
            </a:r>
            <a:endParaRPr lang="pt-BR" dirty="0"/>
          </a:p>
          <a:p>
            <a:pPr algn="just"/>
            <a:r>
              <a:rPr lang="pt-BR" b="1" dirty="0"/>
              <a:t>§ 2º</a:t>
            </a:r>
            <a:r>
              <a:rPr lang="pt-BR" dirty="0"/>
              <a:t>  - O objetivo básico do Plano Físico e Territorial Urbano de </a:t>
            </a:r>
            <a:r>
              <a:rPr lang="pt-BR" b="1" dirty="0"/>
              <a:t>Rio das Antas</a:t>
            </a:r>
            <a:r>
              <a:rPr lang="pt-BR" dirty="0"/>
              <a:t> é estimular e disciplinar o desenvolvimento do Município, para que ele não implique em perda de qualidade de vida ou deterioração dos recursos naturais e culturais, assegurando o bem-estar da população garantindo, assim, o equilíbrio entre o desenvolvimento demográfico e econômico, e a preservação da qualidade de vida de toda a população.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912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/>
              <a:t>LEI COMPLEMENTAR Nº 51, DE 06/05/2004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03122"/>
            <a:ext cx="10515600" cy="4622105"/>
          </a:xfrm>
        </p:spPr>
        <p:txBody>
          <a:bodyPr>
            <a:normAutofit/>
          </a:bodyPr>
          <a:lstStyle/>
          <a:p>
            <a:pPr algn="just"/>
            <a:r>
              <a:rPr lang="pt-BR" sz="1600" b="1" dirty="0"/>
              <a:t>Art. 3º</a:t>
            </a:r>
            <a:r>
              <a:rPr lang="pt-BR" sz="1600" dirty="0"/>
              <a:t> - Para que se atinja o objetivo básico do Plano Físico e Territorial Urbano de </a:t>
            </a:r>
            <a:r>
              <a:rPr lang="pt-BR" sz="1600" b="1" dirty="0"/>
              <a:t>Rio das Antas,</a:t>
            </a:r>
            <a:r>
              <a:rPr lang="pt-BR" sz="1600" dirty="0"/>
              <a:t> ficam estabelecidas as seguintes diretrizes:</a:t>
            </a:r>
          </a:p>
          <a:p>
            <a:pPr lvl="0" algn="just"/>
            <a:r>
              <a:rPr lang="pt-BR" sz="1600" dirty="0" smtClean="0"/>
              <a:t>assegurar </a:t>
            </a:r>
            <a:r>
              <a:rPr lang="pt-BR" sz="1600" dirty="0"/>
              <a:t>os serviços de </a:t>
            </a:r>
            <a:r>
              <a:rPr lang="pt-BR" sz="1600" dirty="0" err="1"/>
              <a:t>infra-estrutura</a:t>
            </a:r>
            <a:r>
              <a:rPr lang="pt-BR" sz="1600" dirty="0"/>
              <a:t> básica como rede de água, esgoto sanitário, drenagem urbana, coleta de lixo, energia elétrica e pavimentação, além dos equipamentos comunitários necessários à população atual e futura</a:t>
            </a:r>
            <a:r>
              <a:rPr lang="pt-BR" sz="1600" dirty="0" smtClean="0"/>
              <a:t>;</a:t>
            </a:r>
            <a:r>
              <a:rPr lang="pt-BR" sz="1600" dirty="0"/>
              <a:t> </a:t>
            </a:r>
          </a:p>
          <a:p>
            <a:pPr lvl="0" algn="just"/>
            <a:r>
              <a:rPr lang="pt-BR" sz="1600" dirty="0"/>
              <a:t>criar áreas industriais, de maneira a obter facilidade de escoamento da produção, e evitar conflitos entre os usos industriais e residenciais.</a:t>
            </a:r>
          </a:p>
          <a:p>
            <a:pPr lvl="0" algn="just"/>
            <a:r>
              <a:rPr lang="pt-BR" sz="1600" dirty="0" smtClean="0"/>
              <a:t>estimular </a:t>
            </a:r>
            <a:r>
              <a:rPr lang="pt-BR" sz="1600" dirty="0"/>
              <a:t>o aproveitamento do potencial turístico do Município através do turismo ecológico-rural; da preservação histórica, cultural e ambiental; e da implantação de equipamentos e </a:t>
            </a:r>
            <a:r>
              <a:rPr lang="pt-BR" sz="1600" dirty="0" err="1"/>
              <a:t>infra-estrutura</a:t>
            </a:r>
            <a:r>
              <a:rPr lang="pt-BR" sz="1600" dirty="0" smtClean="0"/>
              <a:t>.</a:t>
            </a:r>
            <a:r>
              <a:rPr lang="pt-BR" sz="1600" dirty="0"/>
              <a:t> </a:t>
            </a:r>
          </a:p>
          <a:p>
            <a:pPr lvl="0" algn="just"/>
            <a:r>
              <a:rPr lang="pt-BR" sz="1600" dirty="0"/>
              <a:t>impedir a ocupação de locais inadequados que coloquem em risco os recursos naturais e a segurança da população;</a:t>
            </a:r>
          </a:p>
          <a:p>
            <a:pPr lvl="0" algn="just"/>
            <a:r>
              <a:rPr lang="pt-BR" sz="1600" dirty="0" smtClean="0"/>
              <a:t>intensificar </a:t>
            </a:r>
            <a:r>
              <a:rPr lang="pt-BR" sz="1600" dirty="0"/>
              <a:t>o uso das regiões bem servidas de </a:t>
            </a:r>
            <a:r>
              <a:rPr lang="pt-BR" sz="1600" dirty="0" err="1"/>
              <a:t>infra-estrutura</a:t>
            </a:r>
            <a:r>
              <a:rPr lang="pt-BR" sz="1600" dirty="0"/>
              <a:t> e equipamentos para otimizar o seu aproveitamento;</a:t>
            </a:r>
          </a:p>
          <a:p>
            <a:pPr lvl="0" algn="just"/>
            <a:r>
              <a:rPr lang="pt-BR" sz="1600" dirty="0" smtClean="0"/>
              <a:t>direcionar </a:t>
            </a:r>
            <a:r>
              <a:rPr lang="pt-BR" sz="1600" dirty="0"/>
              <a:t>o crescimento da cidade para áreas propícias à urbanização, evitando problemas ambientais e de trânsito;</a:t>
            </a:r>
          </a:p>
          <a:p>
            <a:pPr lvl="0" algn="just"/>
            <a:r>
              <a:rPr lang="pt-BR" sz="1600" dirty="0" smtClean="0"/>
              <a:t>proteger </a:t>
            </a:r>
            <a:r>
              <a:rPr lang="pt-BR" sz="1600" dirty="0"/>
              <a:t>o meio ambiente, e com ele o ser humano, de qualquer forma de degradação ambiental, mantendo a qualidade de vida urbana;</a:t>
            </a:r>
          </a:p>
          <a:p>
            <a:pPr lvl="0" algn="just"/>
            <a:r>
              <a:rPr lang="pt-BR" sz="1600" dirty="0" smtClean="0"/>
              <a:t>dotar </a:t>
            </a:r>
            <a:r>
              <a:rPr lang="pt-BR" sz="1600" dirty="0"/>
              <a:t>o Município de instrumentos técnicos e administrativos capazes de coibir os problemas do desenvolvimento urbano futuro, antes que os mesmos aconteçam, a ao mesmo tempo indicar soluções para os problemas atuais</a:t>
            </a:r>
            <a:r>
              <a:rPr lang="pt-BR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88315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982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            MUNICÍPIO DE RIO DAS ANTAS                 2ª AUDIÊNCIA PÚBLICA</vt:lpstr>
      <vt:lpstr>Constituição Federal de 1988</vt:lpstr>
      <vt:lpstr>Estatuto da Cidade – Lei Federal 10.257/2001</vt:lpstr>
      <vt:lpstr>Estatuto da Cidade – Lei Federal 10.257/2001</vt:lpstr>
      <vt:lpstr>Apresentação do PowerPoint</vt:lpstr>
      <vt:lpstr>Apresentação do PowerPoint</vt:lpstr>
      <vt:lpstr>DESCARACTERIZAÇÃO PARA FINS URBANOS JUNTO AO INCRA</vt:lpstr>
      <vt:lpstr>PLANO DIRETOR</vt:lpstr>
      <vt:lpstr>LEI COMPLEMENTAR Nº 51, DE 06/05/2004</vt:lpstr>
      <vt:lpstr>LEI COMPLEMENTAR Nº 51, DE 06/05/2004</vt:lpstr>
      <vt:lpstr>LEI COMPLEMENTAR Nº  53,  DE 19 DE MAIO DE 2004. </vt:lpstr>
      <vt:lpstr>CONTINUAÇÃO</vt:lpstr>
      <vt:lpstr>CONTINUAÇÃO</vt:lpstr>
      <vt:lpstr>Apresentação do PowerPoint</vt:lpstr>
      <vt:lpstr>Apresentação do PowerPoint</vt:lpstr>
      <vt:lpstr>Proposta 1 - ZEP</vt:lpstr>
      <vt:lpstr>Proposta 2 – ZEP</vt:lpstr>
      <vt:lpstr>DISCUSSÃO/QUESTIONAMENTOS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Expansão do Perímetro Urbano - ZEP</dc:title>
  <dc:creator>User</dc:creator>
  <cp:lastModifiedBy>User</cp:lastModifiedBy>
  <cp:revision>12</cp:revision>
  <dcterms:created xsi:type="dcterms:W3CDTF">2021-07-06T14:42:31Z</dcterms:created>
  <dcterms:modified xsi:type="dcterms:W3CDTF">2021-07-06T19:56:09Z</dcterms:modified>
</cp:coreProperties>
</file>